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4"/>
  </p:notesMasterIdLst>
  <p:sldIdLst>
    <p:sldId id="321" r:id="rId4"/>
    <p:sldId id="471" r:id="rId5"/>
    <p:sldId id="488" r:id="rId6"/>
    <p:sldId id="481" r:id="rId7"/>
    <p:sldId id="489" r:id="rId8"/>
    <p:sldId id="490" r:id="rId9"/>
    <p:sldId id="514" r:id="rId10"/>
    <p:sldId id="515" r:id="rId11"/>
    <p:sldId id="484" r:id="rId12"/>
    <p:sldId id="334" r:id="rId13"/>
    <p:sldId id="493" r:id="rId14"/>
    <p:sldId id="479" r:id="rId15"/>
    <p:sldId id="518" r:id="rId16"/>
    <p:sldId id="2636" r:id="rId17"/>
    <p:sldId id="2631" r:id="rId18"/>
    <p:sldId id="2632" r:id="rId19"/>
    <p:sldId id="2635" r:id="rId20"/>
    <p:sldId id="2633" r:id="rId21"/>
    <p:sldId id="2634" r:id="rId22"/>
    <p:sldId id="51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E4EA4-B4BF-4158-9FE1-424235DEDA2D}" type="slidenum">
              <a:rPr lang="en-US" smtClean="0"/>
              <a:t>1</a:t>
            </a:fld>
            <a:endParaRPr lang="en-US"/>
          </a:p>
        </p:txBody>
      </p:sp>
    </p:spTree>
    <p:extLst>
      <p:ext uri="{BB962C8B-B14F-4D97-AF65-F5344CB8AC3E}">
        <p14:creationId xmlns:p14="http://schemas.microsoft.com/office/powerpoint/2010/main" val="2348065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E330D-D8B2-3776-4BD9-FA4A2A7097A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6C18055-51F4-8C0F-F565-830BD3D8238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2D7F4ED-D4A7-19AE-0DBF-092533C223A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CDE364C-31FD-257B-72A8-4316D4AE76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0125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3/13/2025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31.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tags" Target="../tags/tag1.xml"/><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microsoft.com/office/2007/relationships/hdphoto" Target="../media/hdphoto2.wdp"/><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8.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2.png"/><Relationship Id="rId18" Type="http://schemas.openxmlformats.org/officeDocument/2006/relationships/image" Target="../media/image14.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5.xml"/><Relationship Id="rId17" Type="http://schemas.microsoft.com/office/2007/relationships/hdphoto" Target="../media/hdphoto5.wdp"/><Relationship Id="rId2" Type="http://schemas.openxmlformats.org/officeDocument/2006/relationships/notesSlide" Target="../notesSlides/notesSlide4.xml"/><Relationship Id="rId16"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0.png"/><Relationship Id="rId11" Type="http://schemas.openxmlformats.org/officeDocument/2006/relationships/slide" Target="slide6.xml"/><Relationship Id="rId5" Type="http://schemas.openxmlformats.org/officeDocument/2006/relationships/slide" Target="slide8.xml"/><Relationship Id="rId15" Type="http://schemas.openxmlformats.org/officeDocument/2006/relationships/image" Target="../media/image4.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gif"/><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microsoft.com/office/2007/relationships/hdphoto" Target="../media/hdphoto4.wdp"/><Relationship Id="rId11" Type="http://schemas.openxmlformats.org/officeDocument/2006/relationships/image" Target="../media/image19.gif"/><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slide" Target="slide4.xml"/><Relationship Id="rId9" Type="http://schemas.openxmlformats.org/officeDocument/2006/relationships/image" Target="../media/image17.gif"/><Relationship Id="rId1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NULL" TargetMode="Externa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9.xml"/><Relationship Id="rId5" Type="http://schemas.openxmlformats.org/officeDocument/2006/relationships/slideLayout" Target="../slideLayouts/slideLayout24.xml"/><Relationship Id="rId10" Type="http://schemas.openxmlformats.org/officeDocument/2006/relationships/image" Target="../media/image24.png"/><Relationship Id="rId4" Type="http://schemas.microsoft.com/office/2007/relationships/media" Target="../media/media3.mp3"/><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hot air balloons in the sky&#10;&#10;Description automatically generated with medium confidence">
            <a:extLst>
              <a:ext uri="{FF2B5EF4-FFF2-40B4-BE49-F238E27FC236}">
                <a16:creationId xmlns:a16="http://schemas.microsoft.com/office/drawing/2014/main" id="{DA611843-AD09-4AD0-B714-2C56B31B8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 y="104775"/>
            <a:ext cx="12192000" cy="6753225"/>
          </a:xfrm>
          <a:prstGeom prst="rect">
            <a:avLst/>
          </a:prstGeom>
        </p:spPr>
      </p:pic>
      <p:sp>
        <p:nvSpPr>
          <p:cNvPr id="2" name="Title 1">
            <a:extLst>
              <a:ext uri="{FF2B5EF4-FFF2-40B4-BE49-F238E27FC236}">
                <a16:creationId xmlns:a16="http://schemas.microsoft.com/office/drawing/2014/main" id="{68F83A8C-4847-4C88-B11B-F5115DB8C56C}"/>
              </a:ext>
            </a:extLst>
          </p:cNvPr>
          <p:cNvSpPr>
            <a:spLocks noGrp="1"/>
          </p:cNvSpPr>
          <p:nvPr>
            <p:ph type="ctrTitle"/>
          </p:nvPr>
        </p:nvSpPr>
        <p:spPr>
          <a:xfrm>
            <a:off x="1460626" y="1314882"/>
            <a:ext cx="9144000" cy="570635"/>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9" name="TextBox 8"/>
          <p:cNvSpPr txBox="1"/>
          <p:nvPr/>
        </p:nvSpPr>
        <p:spPr>
          <a:xfrm>
            <a:off x="3531577" y="5411450"/>
            <a:ext cx="8325532" cy="1446550"/>
          </a:xfrm>
          <a:prstGeom prst="rect">
            <a:avLst/>
          </a:prstGeom>
          <a:noFill/>
        </p:spPr>
        <p:txBody>
          <a:bodyPr wrap="square" rtlCol="0">
            <a:spAutoFit/>
          </a:bodyPr>
          <a:lstStyle/>
          <a:p>
            <a:pPr algn="ctr"/>
            <a:endParaRPr lang="en-US" sz="3000" b="1" i="1" dirty="0">
              <a:solidFill>
                <a:srgbClr val="1B605F"/>
              </a:solidFill>
              <a:latin typeface="Times New Roman" pitchFamily="18" charset="0"/>
              <a:cs typeface="Times New Roman" pitchFamily="18" charset="0"/>
            </a:endParaRPr>
          </a:p>
          <a:p>
            <a:pPr algn="ctr"/>
            <a:r>
              <a:rPr lang="en-US" sz="3000" b="1" i="1" dirty="0">
                <a:solidFill>
                  <a:srgbClr val="1B605F"/>
                </a:solidFill>
                <a:latin typeface="Times New Roman" pitchFamily="18" charset="0"/>
                <a:cs typeface="Times New Roman" pitchFamily="18" charset="0"/>
              </a:rPr>
              <a:t>       </a:t>
            </a:r>
            <a:r>
              <a:rPr lang="en-US" sz="3000" b="1" i="1" dirty="0" err="1">
                <a:latin typeface="Times New Roman" pitchFamily="18" charset="0"/>
                <a:cs typeface="Times New Roman" pitchFamily="18" charset="0"/>
              </a:rPr>
              <a:t>Giáo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viên</a:t>
            </a:r>
            <a:r>
              <a:rPr lang="en-US" sz="3000" b="1" i="1" dirty="0">
                <a:latin typeface="Times New Roman" pitchFamily="18" charset="0"/>
                <a:cs typeface="Times New Roman" pitchFamily="18" charset="0"/>
              </a:rPr>
              <a:t>:</a:t>
            </a:r>
            <a:r>
              <a:rPr lang="vi-VN" sz="3000" b="1" i="1" dirty="0">
                <a:latin typeface="Times New Roman" pitchFamily="18" charset="0"/>
                <a:cs typeface="Times New Roman" pitchFamily="18" charset="0"/>
              </a:rPr>
              <a:t>Trần Kim Phúc</a:t>
            </a:r>
            <a:endParaRPr lang="en-US" sz="3000" b="1" i="1" dirty="0">
              <a:latin typeface="Times New Roman" pitchFamily="18" charset="0"/>
              <a:cs typeface="Times New Roman" pitchFamily="18" charset="0"/>
            </a:endParaRPr>
          </a:p>
          <a:p>
            <a:pPr algn="ctr"/>
            <a:endParaRPr lang="en-US" sz="2800" i="1"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2E67107-F9A6-4B40-BA1A-30ECB8BE4791}"/>
              </a:ext>
            </a:extLst>
          </p:cNvPr>
          <p:cNvSpPr txBox="1"/>
          <p:nvPr/>
        </p:nvSpPr>
        <p:spPr>
          <a:xfrm>
            <a:off x="2931248" y="241943"/>
            <a:ext cx="6456256" cy="830997"/>
          </a:xfrm>
          <a:prstGeom prst="rect">
            <a:avLst/>
          </a:prstGeom>
          <a:noFill/>
        </p:spPr>
        <p:txBody>
          <a:bodyPr wrap="none" rtlCol="0">
            <a:spAutoFit/>
          </a:bodyPr>
          <a:lstStyle/>
          <a:p>
            <a:pPr algn="ctr"/>
            <a:r>
              <a:rPr lang="en-US" sz="2400" b="1" dirty="0">
                <a:latin typeface="Times New Roman" pitchFamily="18" charset="0"/>
                <a:cs typeface="Times New Roman" pitchFamily="18" charset="0"/>
              </a:rPr>
              <a:t>ỦY BAN NHÂN DÂN THÀNH PHỐ BẾN CÁT</a:t>
            </a:r>
          </a:p>
          <a:p>
            <a:pPr algn="ctr"/>
            <a:r>
              <a:rPr lang="en-US" sz="2400" b="1" dirty="0" err="1">
                <a:latin typeface="Times New Roman" pitchFamily="18" charset="0"/>
                <a:cs typeface="Times New Roman" pitchFamily="18" charset="0"/>
              </a:rPr>
              <a:t>TRƯỜNG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HÒA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LỢI</a:t>
            </a:r>
            <a:endParaRPr lang="en-US" sz="24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06FA7C90-1CC0-44AB-BED0-66CE74C04FB8}"/>
              </a:ext>
            </a:extLst>
          </p:cNvPr>
          <p:cNvSpPr txBox="1"/>
          <p:nvPr/>
        </p:nvSpPr>
        <p:spPr>
          <a:xfrm>
            <a:off x="2194958" y="1154417"/>
            <a:ext cx="7928837" cy="4062651"/>
          </a:xfrm>
          <a:prstGeom prst="rect">
            <a:avLst/>
          </a:prstGeom>
          <a:noFill/>
          <a:ln>
            <a:solidFill>
              <a:schemeClr val="bg1"/>
            </a:solidFill>
          </a:ln>
        </p:spPr>
        <p:txBody>
          <a:bodyPr wrap="none" rtlCol="0">
            <a:spAutoFit/>
          </a:bodyPr>
          <a:lstStyle/>
          <a:p>
            <a:pPr algn="ctr"/>
            <a:r>
              <a:rPr lang="en-US" sz="4300" b="1" dirty="0">
                <a:solidFill>
                  <a:srgbClr val="FF0000"/>
                </a:solidFill>
                <a:latin typeface="Times New Roman" pitchFamily="18" charset="0"/>
                <a:cs typeface="Times New Roman" pitchFamily="18" charset="0"/>
              </a:rPr>
              <a:t>CHÀO MỪNG QUÝ THẦY CÔ </a:t>
            </a:r>
          </a:p>
          <a:p>
            <a:pPr algn="ctr"/>
            <a:r>
              <a:rPr lang="en-US" sz="4300" b="1" dirty="0">
                <a:solidFill>
                  <a:srgbClr val="FF0000"/>
                </a:solidFill>
                <a:latin typeface="Times New Roman" pitchFamily="18" charset="0"/>
                <a:cs typeface="Times New Roman" pitchFamily="18" charset="0"/>
              </a:rPr>
              <a:t>VỀ DỰ GIỜ THĂM LỚP 3A3</a:t>
            </a:r>
          </a:p>
          <a:p>
            <a:pPr algn="ctr"/>
            <a:r>
              <a:rPr lang="en-US" sz="4300" b="1" dirty="0">
                <a:solidFill>
                  <a:srgbClr val="002060"/>
                </a:solidFill>
                <a:latin typeface="Times New Roman" pitchFamily="18" charset="0"/>
                <a:cs typeface="Times New Roman" pitchFamily="18" charset="0"/>
              </a:rPr>
              <a:t>MÔN: TOÁN</a:t>
            </a:r>
          </a:p>
          <a:p>
            <a:pPr algn="ctr"/>
            <a:r>
              <a:rPr lang="en-US" sz="4300" b="1" dirty="0">
                <a:solidFill>
                  <a:srgbClr val="002060"/>
                </a:solidFill>
                <a:latin typeface="Times New Roman" pitchFamily="18" charset="0"/>
                <a:cs typeface="Times New Roman" pitchFamily="18" charset="0"/>
              </a:rPr>
              <a:t>BÀI: SO SÁNH CÁC SỐ </a:t>
            </a:r>
          </a:p>
          <a:p>
            <a:pPr algn="ctr"/>
            <a:r>
              <a:rPr lang="en-US" sz="4300" b="1" dirty="0">
                <a:solidFill>
                  <a:srgbClr val="002060"/>
                </a:solidFill>
                <a:latin typeface="Times New Roman" pitchFamily="18" charset="0"/>
                <a:cs typeface="Times New Roman" pitchFamily="18" charset="0"/>
              </a:rPr>
              <a:t>TRONG PHẠM VI 100 000</a:t>
            </a:r>
          </a:p>
          <a:p>
            <a:pPr algn="ctr"/>
            <a:r>
              <a:rPr lang="en-US" sz="4300" b="1" dirty="0">
                <a:solidFill>
                  <a:srgbClr val="002060"/>
                </a:solidFill>
                <a:latin typeface="Times New Roman" pitchFamily="18" charset="0"/>
                <a:cs typeface="Times New Roman" pitchFamily="18" charset="0"/>
              </a:rPr>
              <a:t>PPCT: TIẾT 130</a:t>
            </a:r>
          </a:p>
        </p:txBody>
      </p:sp>
    </p:spTree>
    <p:extLst>
      <p:ext uri="{BB962C8B-B14F-4D97-AF65-F5344CB8AC3E}">
        <p14:creationId xmlns:p14="http://schemas.microsoft.com/office/powerpoint/2010/main" val="579505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A8A66-3B18-AD96-5F46-8C65EA3C4876}"/>
            </a:ext>
          </a:extLst>
        </p:cNvPr>
        <p:cNvGrpSpPr/>
        <p:nvPr/>
      </p:nvGrpSpPr>
      <p:grpSpPr>
        <a:xfrm>
          <a:off x="0" y="0"/>
          <a:ext cx="0" cy="0"/>
          <a:chOff x="0" y="0"/>
          <a:chExt cx="0" cy="0"/>
        </a:xfrm>
      </p:grpSpPr>
      <p:sp>
        <p:nvSpPr>
          <p:cNvPr id="30" name="TextBox 29">
            <a:extLst>
              <a:ext uri="{FF2B5EF4-FFF2-40B4-BE49-F238E27FC236}">
                <a16:creationId xmlns:a16="http://schemas.microsoft.com/office/drawing/2014/main" id="{2FA59CC4-6F0C-97FA-693B-6716A96F5E3C}"/>
              </a:ext>
            </a:extLst>
          </p:cNvPr>
          <p:cNvSpPr txBox="1"/>
          <p:nvPr/>
        </p:nvSpPr>
        <p:spPr>
          <a:xfrm>
            <a:off x="1839432" y="970181"/>
            <a:ext cx="8513136" cy="1323439"/>
          </a:xfrm>
          <a:prstGeom prst="rect">
            <a:avLst/>
          </a:prstGeom>
          <a:noFill/>
        </p:spPr>
        <p:txBody>
          <a:bodyPr wrap="square">
            <a:spAutoFit/>
          </a:bodyPr>
          <a:lstStyle/>
          <a:p>
            <a:pPr lvl="0" indent="457200" algn="ctr"/>
            <a:r>
              <a:rPr lang="vi-VN" sz="4000" b="1" noProof="0" dirty="0">
                <a:latin typeface="Times New Roman" panose="02020603050405020304" pitchFamily="18" charset="0"/>
                <a:ea typeface="Times New Roman" panose="02020603050405020304" pitchFamily="18" charset="0"/>
                <a:cs typeface="Times New Roman" panose="02020603050405020304" pitchFamily="18" charset="0"/>
              </a:rPr>
              <a:t>Thứ sáu, ngày 21 tháng 3 năm 2025</a:t>
            </a:r>
          </a:p>
          <a:p>
            <a:pPr lvl="0" indent="457200" algn="ctr"/>
            <a:r>
              <a:rPr kumimoji="0" lang="vi-VN" sz="4000" b="1" i="0" u="none" strike="noStrike" kern="1200" cap="none" spc="0" normalizeH="0" baseline="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Toán</a:t>
            </a:r>
            <a:endParaRPr kumimoji="0" lang="vi-VN" sz="4000" b="1" i="0" u="none" strike="noStrike" kern="1200" cap="none" spc="0" normalizeH="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55B0531C-D337-7A07-604A-24CB8DF3C748}"/>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7" name="椭圆 6">
            <a:extLst>
              <a:ext uri="{FF2B5EF4-FFF2-40B4-BE49-F238E27FC236}">
                <a16:creationId xmlns:a16="http://schemas.microsoft.com/office/drawing/2014/main" id="{E2186F87-004F-0B39-4B2D-D8CC33FB3771}"/>
              </a:ext>
            </a:extLst>
          </p:cNvPr>
          <p:cNvSpPr/>
          <p:nvPr/>
        </p:nvSpPr>
        <p:spPr>
          <a:xfrm>
            <a:off x="9911080" y="4564380"/>
            <a:ext cx="2280920" cy="22809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sym typeface="+mn-lt"/>
            </a:endParaRPr>
          </a:p>
        </p:txBody>
      </p:sp>
      <p:sp>
        <p:nvSpPr>
          <p:cNvPr id="2" name="TextBox 1">
            <a:extLst>
              <a:ext uri="{FF2B5EF4-FFF2-40B4-BE49-F238E27FC236}">
                <a16:creationId xmlns:a16="http://schemas.microsoft.com/office/drawing/2014/main" id="{C10288B8-FD6D-0179-2DF5-B232B808840C}"/>
              </a:ext>
            </a:extLst>
          </p:cNvPr>
          <p:cNvSpPr txBox="1"/>
          <p:nvPr/>
        </p:nvSpPr>
        <p:spPr>
          <a:xfrm>
            <a:off x="1839431" y="2204571"/>
            <a:ext cx="8855279" cy="707886"/>
          </a:xfrm>
          <a:prstGeom prst="rect">
            <a:avLst/>
          </a:prstGeom>
          <a:noFill/>
        </p:spPr>
        <p:txBody>
          <a:bodyPr wrap="square">
            <a:spAutoFit/>
          </a:bodyPr>
          <a:lstStyle/>
          <a:p>
            <a:pPr lvl="0" indent="457200" algn="ctr"/>
            <a:r>
              <a:rPr lang="vi-VN"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 sánh các số trong phạm vi 100 000</a:t>
            </a:r>
            <a:endParaRPr kumimoji="0" lang="vi-VN" sz="4000" b="1" i="0" u="none" strike="noStrike" kern="1200" cap="none" spc="0" normalizeH="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图片 9">
            <a:extLst>
              <a:ext uri="{FF2B5EF4-FFF2-40B4-BE49-F238E27FC236}">
                <a16:creationId xmlns:a16="http://schemas.microsoft.com/office/drawing/2014/main" id="{7189ADE7-076D-E066-296D-DF17D0BA0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96" y="2374865"/>
            <a:ext cx="2250848" cy="4470435"/>
          </a:xfrm>
          <a:prstGeom prst="rect">
            <a:avLst/>
          </a:prstGeom>
        </p:spPr>
      </p:pic>
    </p:spTree>
    <p:extLst>
      <p:ext uri="{BB962C8B-B14F-4D97-AF65-F5344CB8AC3E}">
        <p14:creationId xmlns:p14="http://schemas.microsoft.com/office/powerpoint/2010/main" val="2412689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3" name="TextBox 2">
            <a:extLst>
              <a:ext uri="{FF2B5EF4-FFF2-40B4-BE49-F238E27FC236}">
                <a16:creationId xmlns:a16="http://schemas.microsoft.com/office/drawing/2014/main" id="{801F41AE-1D21-C32D-FEA9-DEECB3EEB693}"/>
              </a:ext>
            </a:extLst>
          </p:cNvPr>
          <p:cNvSpPr txBox="1"/>
          <p:nvPr/>
        </p:nvSpPr>
        <p:spPr>
          <a:xfrm>
            <a:off x="2688609" y="2538600"/>
            <a:ext cx="6701051" cy="1446550"/>
          </a:xfrm>
          <a:prstGeom prst="rect">
            <a:avLst/>
          </a:prstGeom>
          <a:noFill/>
        </p:spPr>
        <p:txBody>
          <a:bodyPr wrap="square" rtlCol="0">
            <a:spAutoFit/>
          </a:bodyPr>
          <a:lstStyle/>
          <a:p>
            <a:r>
              <a:rPr lang="vi-VN" sz="8800" b="1" dirty="0">
                <a:solidFill>
                  <a:srgbClr val="0070C0"/>
                </a:solidFill>
                <a:latin typeface="+mj-lt"/>
              </a:rPr>
              <a:t>KHÁM PHÁ</a:t>
            </a: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Times New Roman" panose="02020603050405020304" pitchFamily="18" charset="0"/>
                <a:ea typeface="Cambria" panose="02040503050406030204" pitchFamily="18" charset="0"/>
                <a:cs typeface="Times New Roman" panose="02020603050405020304" pitchFamily="18" charset="0"/>
              </a:rPr>
              <a:t>Vậy</a:t>
            </a:r>
            <a:r>
              <a:rPr lang="en-US" sz="3200" b="1" dirty="0">
                <a:highlight>
                  <a:srgbClr val="FFFF00"/>
                </a:highlight>
                <a:latin typeface="Times New Roman" panose="02020603050405020304" pitchFamily="18" charset="0"/>
                <a:ea typeface="Cambria" panose="02040503050406030204" pitchFamily="18" charset="0"/>
                <a:cs typeface="Times New Roman" panose="02020603050405020304" pitchFamily="18" charset="0"/>
              </a:rPr>
              <a:t> 41 217 &lt; 46 616 </a:t>
            </a:r>
          </a:p>
        </p:txBody>
      </p:sp>
      <p:sp>
        <p:nvSpPr>
          <p:cNvPr id="2" name="Rounded Rectangle 8">
            <a:extLst>
              <a:ext uri="{FF2B5EF4-FFF2-40B4-BE49-F238E27FC236}">
                <a16:creationId xmlns:a16="http://schemas.microsoft.com/office/drawing/2014/main" id="{E457AF09-B022-4667-B303-7945C934C334}"/>
              </a:ext>
            </a:extLst>
          </p:cNvPr>
          <p:cNvSpPr/>
          <p:nvPr/>
        </p:nvSpPr>
        <p:spPr>
          <a:xfrm>
            <a:off x="1371600" y="297371"/>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Times New Roman" panose="02020603050405020304" pitchFamily="18" charset="0"/>
                <a:cs typeface="Times New Roman" panose="02020603050405020304" pitchFamily="18" charset="0"/>
              </a:rPr>
              <a:t>Số</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dân</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hai</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huyện</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của</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một</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tỉnh</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lần</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lượt</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là</a:t>
            </a:r>
            <a:r>
              <a:rPr lang="en-US" sz="3199" b="1" kern="0" dirty="0">
                <a:solidFill>
                  <a:srgbClr val="FF0000"/>
                </a:solidFill>
                <a:latin typeface="Times New Roman" panose="02020603050405020304" pitchFamily="18" charset="0"/>
                <a:cs typeface="Times New Roman" panose="02020603050405020304" pitchFamily="18" charset="0"/>
              </a:rPr>
              <a:t> 41 217 </a:t>
            </a:r>
            <a:r>
              <a:rPr lang="en-US" sz="3199" b="1" kern="0" dirty="0" err="1">
                <a:solidFill>
                  <a:srgbClr val="FF0000"/>
                </a:solidFill>
                <a:latin typeface="Times New Roman" panose="02020603050405020304" pitchFamily="18" charset="0"/>
                <a:cs typeface="Times New Roman" panose="02020603050405020304" pitchFamily="18" charset="0"/>
              </a:rPr>
              <a:t>và</a:t>
            </a:r>
            <a:r>
              <a:rPr lang="en-US" sz="3199" b="1" kern="0" dirty="0">
                <a:solidFill>
                  <a:srgbClr val="FF0000"/>
                </a:solidFill>
                <a:latin typeface="Times New Roman" panose="02020603050405020304" pitchFamily="18" charset="0"/>
                <a:cs typeface="Times New Roman" panose="02020603050405020304" pitchFamily="18" charset="0"/>
              </a:rPr>
              <a:t> </a:t>
            </a:r>
          </a:p>
          <a:p>
            <a:pPr algn="ctr" defTabSz="914217">
              <a:defRPr/>
            </a:pPr>
            <a:r>
              <a:rPr lang="en-US" sz="3199" b="1" kern="0" dirty="0">
                <a:solidFill>
                  <a:srgbClr val="FF0000"/>
                </a:solidFill>
                <a:latin typeface="Times New Roman" panose="02020603050405020304" pitchFamily="18" charset="0"/>
                <a:cs typeface="Times New Roman" panose="02020603050405020304" pitchFamily="18" charset="0"/>
              </a:rPr>
              <a:t>46 616 </a:t>
            </a:r>
            <a:r>
              <a:rPr lang="en-US" sz="3199" b="1" kern="0" dirty="0" err="1">
                <a:solidFill>
                  <a:srgbClr val="FF0000"/>
                </a:solidFill>
                <a:latin typeface="Times New Roman" panose="02020603050405020304" pitchFamily="18" charset="0"/>
                <a:cs typeface="Times New Roman" panose="02020603050405020304" pitchFamily="18" charset="0"/>
              </a:rPr>
              <a:t>người</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Hỏi</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huyện</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nào</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đông</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dân</a:t>
            </a:r>
            <a:r>
              <a:rPr lang="en-US" sz="3199" b="1" kern="0" dirty="0">
                <a:solidFill>
                  <a:srgbClr val="FF0000"/>
                </a:solidFill>
                <a:latin typeface="Times New Roman" panose="02020603050405020304" pitchFamily="18" charset="0"/>
                <a:cs typeface="Times New Roman" panose="02020603050405020304" pitchFamily="18" charset="0"/>
              </a:rPr>
              <a:t> </a:t>
            </a:r>
            <a:r>
              <a:rPr lang="en-US" sz="3199" b="1" kern="0" dirty="0" err="1">
                <a:solidFill>
                  <a:srgbClr val="FF0000"/>
                </a:solidFill>
                <a:latin typeface="Times New Roman" panose="02020603050405020304" pitchFamily="18" charset="0"/>
                <a:cs typeface="Times New Roman" panose="02020603050405020304" pitchFamily="18" charset="0"/>
              </a:rPr>
              <a:t>hơn</a:t>
            </a:r>
            <a:r>
              <a:rPr lang="en-US" sz="3199" b="1" kern="0"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5EF4424-8930-DF0A-6E62-5C22B72E2E57}"/>
              </a:ext>
            </a:extLst>
          </p:cNvPr>
          <p:cNvSpPr txBox="1"/>
          <p:nvPr/>
        </p:nvSpPr>
        <p:spPr>
          <a:xfrm>
            <a:off x="6829425" y="2044125"/>
            <a:ext cx="5267325" cy="584775"/>
          </a:xfrm>
          <a:prstGeom prst="rect">
            <a:avLst/>
          </a:prstGeom>
          <a:noFill/>
        </p:spPr>
        <p:txBody>
          <a:bodyPr wrap="square" rtlCol="0">
            <a:spAutoFit/>
          </a:bodyPr>
          <a:lstStyle/>
          <a:p>
            <a:r>
              <a:rPr lang="en-US" sz="3200" b="1" dirty="0">
                <a:highlight>
                  <a:srgbClr val="FFFF00"/>
                </a:highlight>
                <a:latin typeface="Times New Roman" panose="02020603050405020304" pitchFamily="18" charset="0"/>
                <a:ea typeface="Cambria" panose="02040503050406030204" pitchFamily="18" charset="0"/>
                <a:cs typeface="Times New Roman" panose="02020603050405020304" pitchFamily="18" charset="0"/>
              </a:rPr>
              <a:t>So </a:t>
            </a:r>
            <a:r>
              <a:rPr lang="en-US" sz="3200" b="1" dirty="0" err="1">
                <a:highlight>
                  <a:srgbClr val="FFFF00"/>
                </a:highlight>
                <a:latin typeface="Times New Roman" panose="02020603050405020304" pitchFamily="18" charset="0"/>
                <a:ea typeface="Cambria" panose="02040503050406030204" pitchFamily="18" charset="0"/>
                <a:cs typeface="Times New Roman" panose="02020603050405020304" pitchFamily="18" charset="0"/>
              </a:rPr>
              <a:t>sánh</a:t>
            </a:r>
            <a:r>
              <a:rPr lang="en-US" sz="3200" b="1" dirty="0">
                <a:highlight>
                  <a:srgbClr val="FFFF00"/>
                </a:highlight>
                <a:latin typeface="Times New Roman" panose="02020603050405020304" pitchFamily="18" charset="0"/>
                <a:ea typeface="Cambria" panose="02040503050406030204" pitchFamily="18" charset="0"/>
                <a:cs typeface="Times New Roman" panose="02020603050405020304" pitchFamily="18" charset="0"/>
              </a:rPr>
              <a:t> 41 217 </a:t>
            </a:r>
            <a:r>
              <a:rPr lang="en-US" sz="3200" b="1" dirty="0" err="1">
                <a:highlight>
                  <a:srgbClr val="FFFF00"/>
                </a:highlight>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highlight>
                  <a:srgbClr val="FFFF00"/>
                </a:highlight>
                <a:latin typeface="Times New Roman" panose="02020603050405020304" pitchFamily="18" charset="0"/>
                <a:ea typeface="Cambria" panose="02040503050406030204" pitchFamily="18" charset="0"/>
                <a:cs typeface="Times New Roman" panose="02020603050405020304" pitchFamily="18" charset="0"/>
              </a:rPr>
              <a: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621288"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1095831"/>
            </a:xfrm>
            <a:prstGeom prst="rect">
              <a:avLst/>
            </a:prstGeom>
            <a:noFill/>
          </p:spPr>
          <p:txBody>
            <a:bodyPr wrap="square" rtlCol="0">
              <a:spAutoFit/>
            </a:bodyPr>
            <a:lstStyle/>
            <a:p>
              <a:pPr algn="ctr"/>
              <a:r>
                <a:rPr lang="vi-VN" sz="3200" b="1" dirty="0">
                  <a:latin typeface="+mj-lt"/>
                  <a:cs typeface="Calibri" panose="020F0502020204030204" pitchFamily="34" charset="0"/>
                </a:rPr>
                <a:t>Số nào </a:t>
              </a:r>
              <a:r>
                <a:rPr lang="en-US" sz="3200" b="1" dirty="0" err="1">
                  <a:latin typeface="+mj-lt"/>
                  <a:cs typeface="Calibri" panose="020F0502020204030204" pitchFamily="34" charset="0"/>
                </a:rPr>
                <a:t>có</a:t>
              </a:r>
              <a:r>
                <a:rPr lang="vi-VN" sz="3200" b="1" dirty="0">
                  <a:latin typeface="+mj-lt"/>
                  <a:cs typeface="Calibri" panose="020F0502020204030204" pitchFamily="34" charset="0"/>
                </a:rPr>
                <a:t> nhiều chữ s</a:t>
              </a:r>
              <a:r>
                <a:rPr lang="en-US" sz="3200" b="1" dirty="0">
                  <a:latin typeface="+mj-lt"/>
                  <a:cs typeface="Calibri" panose="020F0502020204030204" pitchFamily="34" charset="0"/>
                </a:rPr>
                <a:t>ố</a:t>
              </a:r>
              <a:r>
                <a:rPr lang="vi-VN" sz="3200" b="1" dirty="0">
                  <a:latin typeface="+mj-lt"/>
                  <a:cs typeface="Calibri" panose="020F0502020204030204" pitchFamily="34" charset="0"/>
                </a:rPr>
                <a:t> hơn thì lớn hơn. Số nào có ít chữ số hơn thì bé hơn.</a:t>
              </a:r>
              <a:endParaRPr lang="en-US" sz="3200" b="1" dirty="0">
                <a:solidFill>
                  <a:srgbClr val="C00000"/>
                </a:solidFill>
                <a:latin typeface="+mj-lt"/>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283907"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mj-lt"/>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mj-lt"/>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6" y="4009521"/>
            <a:ext cx="9124808"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mj-lt"/>
                  <a:cs typeface="Calibri" panose="020F0502020204030204" pitchFamily="34" charset="0"/>
                </a:rPr>
                <a:t>Nếu hai </a:t>
              </a:r>
              <a:r>
                <a:rPr lang="en-US" sz="3200" b="1" dirty="0" err="1">
                  <a:latin typeface="+mj-lt"/>
                  <a:cs typeface="Calibri" panose="020F0502020204030204" pitchFamily="34" charset="0"/>
                </a:rPr>
                <a:t>số</a:t>
              </a:r>
              <a:r>
                <a:rPr lang="vi-VN" sz="3200" b="1" dirty="0">
                  <a:latin typeface="+mj-lt"/>
                  <a:cs typeface="Calibri" panose="020F0502020204030204" pitchFamily="34" charset="0"/>
                </a:rPr>
                <a:t> có tất cả các cặp chữ số ờ từng hàng </a:t>
              </a:r>
              <a:r>
                <a:rPr lang="en-US" sz="3200" b="1" dirty="0" err="1">
                  <a:latin typeface="+mj-lt"/>
                  <a:cs typeface="Calibri" panose="020F0502020204030204" pitchFamily="34" charset="0"/>
                </a:rPr>
                <a:t>đều</a:t>
              </a:r>
              <a:r>
                <a:rPr lang="vi-VN" sz="3200" b="1" dirty="0">
                  <a:latin typeface="+mj-lt"/>
                  <a:cs typeface="Calibri" panose="020F0502020204030204" pitchFamily="34" charset="0"/>
                </a:rPr>
                <a:t> bằng nhau th</a:t>
              </a:r>
              <a:r>
                <a:rPr lang="en-US" sz="3200" b="1" dirty="0">
                  <a:latin typeface="+mj-lt"/>
                  <a:cs typeface="Calibri" panose="020F0502020204030204" pitchFamily="34" charset="0"/>
                </a:rPr>
                <a:t>ì</a:t>
              </a:r>
              <a:r>
                <a:rPr lang="vi-VN" sz="3200" b="1" dirty="0">
                  <a:latin typeface="+mj-lt"/>
                  <a:cs typeface="Calibri" panose="020F0502020204030204" pitchFamily="34" charset="0"/>
                </a:rPr>
                <a:t> hai số đó bằng nhau.</a:t>
              </a:r>
              <a:endParaRPr lang="en-US" sz="3200" b="1" dirty="0">
                <a:solidFill>
                  <a:srgbClr val="C00000"/>
                </a:solidFill>
                <a:latin typeface="+mj-lt"/>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1" y="306261"/>
            <a:ext cx="2192390"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FD4EF-9E13-5A43-A546-D99C9607C7A6}"/>
            </a:ext>
          </a:extLst>
        </p:cNvPr>
        <p:cNvGrpSpPr/>
        <p:nvPr/>
      </p:nvGrpSpPr>
      <p:grpSpPr>
        <a:xfrm>
          <a:off x="0" y="0"/>
          <a:ext cx="0" cy="0"/>
          <a:chOff x="0" y="0"/>
          <a:chExt cx="0" cy="0"/>
        </a:xfrm>
      </p:grpSpPr>
      <p:pic>
        <p:nvPicPr>
          <p:cNvPr id="2" name="图片 16">
            <a:extLst>
              <a:ext uri="{FF2B5EF4-FFF2-40B4-BE49-F238E27FC236}">
                <a16:creationId xmlns:a16="http://schemas.microsoft.com/office/drawing/2014/main" id="{B31FDB13-846E-F204-FE68-D49D4D33C934}"/>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3" name="TextBox 2">
            <a:extLst>
              <a:ext uri="{FF2B5EF4-FFF2-40B4-BE49-F238E27FC236}">
                <a16:creationId xmlns:a16="http://schemas.microsoft.com/office/drawing/2014/main" id="{52E4B945-1E3D-768F-9DDB-82B02FC665F3}"/>
              </a:ext>
            </a:extLst>
          </p:cNvPr>
          <p:cNvSpPr txBox="1"/>
          <p:nvPr/>
        </p:nvSpPr>
        <p:spPr>
          <a:xfrm>
            <a:off x="2906974" y="2593191"/>
            <a:ext cx="6701051" cy="1261884"/>
          </a:xfrm>
          <a:prstGeom prst="rect">
            <a:avLst/>
          </a:prstGeom>
          <a:noFill/>
        </p:spPr>
        <p:txBody>
          <a:bodyPr wrap="square" rtlCol="0">
            <a:spAutoFit/>
          </a:bodyPr>
          <a:lstStyle/>
          <a:p>
            <a:r>
              <a:rPr lang="vi-VN" sz="7600" b="1" dirty="0">
                <a:solidFill>
                  <a:srgbClr val="0070C0"/>
                </a:solidFill>
                <a:latin typeface="+mj-lt"/>
              </a:rPr>
              <a:t>HOẠT ĐỘNG</a:t>
            </a:r>
          </a:p>
        </p:txBody>
      </p:sp>
    </p:spTree>
    <p:extLst>
      <p:ext uri="{BB962C8B-B14F-4D97-AF65-F5344CB8AC3E}">
        <p14:creationId xmlns:p14="http://schemas.microsoft.com/office/powerpoint/2010/main" val="339356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460655" y="301940"/>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mj-lt"/>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j-lt"/>
                    <a:ea typeface="+mn-ea"/>
                    <a:cs typeface="+mn-cs"/>
                  </a:rPr>
                  <a:t>1</a:t>
                </a:r>
                <a:endParaRPr kumimoji="0" lang="vi-VN" sz="3600" b="1" i="0" u="none" strike="noStrike" kern="1200" cap="none" spc="0" normalizeH="0" baseline="0" noProof="0" dirty="0">
                  <a:ln>
                    <a:noFill/>
                  </a:ln>
                  <a:solidFill>
                    <a:prstClr val="white"/>
                  </a:solidFill>
                  <a:effectLst/>
                  <a:uLnTx/>
                  <a:uFillTx/>
                  <a:latin typeface="+mj-lt"/>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Times New Roman" panose="02020603050405020304" pitchFamily="18" charset="0"/>
                  <a:cs typeface="Times New Roman" panose="02020603050405020304" pitchFamily="18" charset="0"/>
                </a:rPr>
                <a:t>Đ, S?</a:t>
              </a:r>
              <a:endParaRPr kumimoji="0" lang="vi-VN" sz="3600" b="1" i="0" u="none" strike="noStrike" kern="1200" cap="none" spc="0" normalizeH="0" baseline="0" noProof="0" dirty="0">
                <a:ln>
                  <a:noFill/>
                </a:ln>
                <a:solidFill>
                  <a:srgbClr val="FF5050"/>
                </a:solidFill>
                <a:effectLst/>
                <a:uLnTx/>
                <a:uFillTx/>
                <a:latin typeface="Times New Roman" panose="02020603050405020304" pitchFamily="18" charset="0"/>
                <a:cs typeface="Times New Roman" panose="02020603050405020304" pitchFamily="18" charset="0"/>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 9 876 &lt; 12 345</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 30 724 &gt; 31 000</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 41 035 &gt; 39 999</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695700" y="418147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781675" y="4162425"/>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703196" y="676275"/>
            <a:ext cx="2594710" cy="847725"/>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latin typeface="Times New Roman" panose="02020603050405020304" pitchFamily="18" charset="0"/>
                  <a:cs typeface="Times New Roman" panose="02020603050405020304" pitchFamily="18" charset="0"/>
                </a:rPr>
                <a:t>a) 29 100       26 189</a:t>
              </a:r>
            </a:p>
            <a:p>
              <a:pPr>
                <a:lnSpc>
                  <a:spcPct val="150000"/>
                </a:lnSpc>
              </a:pPr>
              <a:r>
                <a:rPr lang="pt-BR" sz="3600" dirty="0">
                  <a:latin typeface="Times New Roman" panose="02020603050405020304" pitchFamily="18" charset="0"/>
                  <a:cs typeface="Times New Roman" panose="02020603050405020304" pitchFamily="18" charset="0"/>
                </a:rPr>
                <a:t>b) 38 197       38 307</a:t>
              </a:r>
            </a:p>
            <a:p>
              <a:pPr>
                <a:lnSpc>
                  <a:spcPct val="150000"/>
                </a:lnSpc>
              </a:pPr>
              <a:r>
                <a:rPr lang="pt-BR" sz="3600" dirty="0">
                  <a:latin typeface="Times New Roman" panose="02020603050405020304" pitchFamily="18" charset="0"/>
                  <a:cs typeface="Times New Roman" panose="02020603050405020304" pitchFamily="18" charset="0"/>
                </a:rPr>
                <a:t>c) 52 740       50 000 + 2000 + 700 + 40</a:t>
              </a:r>
              <a:endParaRPr lang="en-US" sz="3600" dirty="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CE670-30BE-E951-CC99-DFDEE362E96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263C3ED-F7AC-B96A-147A-2C84FA9C9A58}"/>
              </a:ext>
            </a:extLst>
          </p:cNvPr>
          <p:cNvSpPr/>
          <p:nvPr/>
        </p:nvSpPr>
        <p:spPr>
          <a:xfrm>
            <a:off x="414762" y="305481"/>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CF5F215-CBAF-2CEA-3A7D-29555F445307}"/>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5EB39EC2-0D8E-C154-A2D5-65A84507B293}"/>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2719DD6-B611-141E-2B02-6C7E273CA14B}"/>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5D9F86DA-8D66-62D1-4665-99E8AF97207D}"/>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Times New Roman" panose="02020603050405020304" pitchFamily="18" charset="0"/>
                <a:ea typeface="Cambria" panose="02040503050406030204" pitchFamily="18" charset="0"/>
                <a:cs typeface="Times New Roman" panose="02020603050405020304" pitchFamily="18" charset="0"/>
              </a:rPr>
              <a:t>Một cây thần kỳ ra các quả với màu sắc khác nhau. Bạn khỉ sẽ leo theo các cành ghi số lớn hơn để lấy quả. Hỏi bạn khỉ lấy được quả màu gì?</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65CB705-7DD9-4640-727E-D7D48C32A856}"/>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0675D2A3-5CBC-30DF-B36E-CA005ABF506F}"/>
              </a:ext>
            </a:extLst>
          </p:cNvPr>
          <p:cNvSpPr/>
          <p:nvPr/>
        </p:nvSpPr>
        <p:spPr>
          <a:xfrm>
            <a:off x="6135833" y="2085975"/>
            <a:ext cx="5570394"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ngã</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rẽ</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khỉ</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leo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cành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cây</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ghi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 name="Rectangle: Rounded Corners 29">
            <a:extLst>
              <a:ext uri="{FF2B5EF4-FFF2-40B4-BE49-F238E27FC236}">
                <a16:creationId xmlns:a16="http://schemas.microsoft.com/office/drawing/2014/main" id="{4588392A-CBBB-25CB-B187-D4DD7E3EC4EC}"/>
              </a:ext>
            </a:extLst>
          </p:cNvPr>
          <p:cNvSpPr/>
          <p:nvPr/>
        </p:nvSpPr>
        <p:spPr>
          <a:xfrm>
            <a:off x="6135832" y="3429000"/>
            <a:ext cx="5593971"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ngã</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rẽ</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khỉ</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leo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cành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cây</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ghi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5" name="Rectangle: Rounded Corners 34">
            <a:extLst>
              <a:ext uri="{FF2B5EF4-FFF2-40B4-BE49-F238E27FC236}">
                <a16:creationId xmlns:a16="http://schemas.microsoft.com/office/drawing/2014/main" id="{4E55EEB4-45EE-5ED0-FD9D-DC385C027419}"/>
              </a:ext>
            </a:extLst>
          </p:cNvPr>
          <p:cNvSpPr/>
          <p:nvPr/>
        </p:nvSpPr>
        <p:spPr>
          <a:xfrm>
            <a:off x="6149884" y="4781550"/>
            <a:ext cx="5570394"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Times New Roman" panose="02020603050405020304" pitchFamily="18" charset="0"/>
                <a:ea typeface="Cambria" panose="02040503050406030204" pitchFamily="18" charset="0"/>
                <a:cs typeface="Times New Roman" panose="02020603050405020304" pitchFamily="18" charset="0"/>
              </a:rPr>
              <a:t>Bạn kh</a:t>
            </a:r>
            <a:r>
              <a:rPr lang="en-US" sz="2800" b="1" dirty="0">
                <a:latin typeface="Times New Roman" panose="02020603050405020304" pitchFamily="18" charset="0"/>
                <a:ea typeface="Cambria" panose="02040503050406030204" pitchFamily="18" charset="0"/>
                <a:cs typeface="Times New Roman" panose="02020603050405020304" pitchFamily="18" charset="0"/>
              </a:rPr>
              <a:t>ỉ</a:t>
            </a:r>
            <a:r>
              <a:rPr lang="vi-VN" sz="2800" b="1" dirty="0">
                <a:latin typeface="Times New Roman" panose="02020603050405020304" pitchFamily="18" charset="0"/>
                <a:ea typeface="Cambria" panose="02040503050406030204" pitchFamily="18" charset="0"/>
                <a:cs typeface="Times New Roman" panose="02020603050405020304" pitchFamily="18" charset="0"/>
              </a:rPr>
              <a:t> lấy được quả màu gì?</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5056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Times New Roman" panose="02020603050405020304" pitchFamily="18" charset="0"/>
                <a:ea typeface="Cambria" panose="02040503050406030204" pitchFamily="18" charset="0"/>
                <a:cs typeface="Times New Roman" panose="02020603050405020304" pitchFamily="18" charset="0"/>
              </a:rPr>
              <a:t>Một cây thần kỳ ra các quả với màu sắc khác nhau. Bạn khỉ sẽ leo theo các cành ghi số lớn hơn để lấy quả. Hỏi bạn khỉ lấy được quả màu gì?</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154224" y="2085975"/>
            <a:ext cx="5552001"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ngã</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rẽ</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khỉ</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leo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cành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cây</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ghi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163749" y="3429000"/>
            <a:ext cx="5566053"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ngã</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rẽ</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khỉ</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leo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cành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cây</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ghi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154224" y="4781550"/>
            <a:ext cx="5566053"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Times New Roman" panose="02020603050405020304" pitchFamily="18" charset="0"/>
                <a:ea typeface="Cambria" panose="02040503050406030204" pitchFamily="18" charset="0"/>
                <a:cs typeface="Times New Roman" panose="02020603050405020304" pitchFamily="18" charset="0"/>
              </a:rPr>
              <a:t>Bạn kh</a:t>
            </a:r>
            <a:r>
              <a:rPr lang="en-US" sz="2800" b="1" dirty="0">
                <a:latin typeface="Times New Roman" panose="02020603050405020304" pitchFamily="18" charset="0"/>
                <a:ea typeface="Cambria" panose="02040503050406030204" pitchFamily="18" charset="0"/>
                <a:cs typeface="Times New Roman" panose="02020603050405020304" pitchFamily="18" charset="0"/>
              </a:rPr>
              <a:t>ỉ</a:t>
            </a:r>
            <a:r>
              <a:rPr lang="vi-VN" sz="2800" b="1" dirty="0">
                <a:latin typeface="Times New Roman" panose="02020603050405020304" pitchFamily="18" charset="0"/>
                <a:ea typeface="Cambria" panose="02040503050406030204" pitchFamily="18" charset="0"/>
                <a:cs typeface="Times New Roman" panose="02020603050405020304" pitchFamily="18" charset="0"/>
              </a:rPr>
              <a:t> lấy được quả màu gì?</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2"/>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BẢO VỆ </a:t>
            </a:r>
          </a:p>
          <a:p>
            <a:pPr algn="ctr" defTabSz="914126"/>
            <a:r>
              <a:rPr lang="en-US" sz="7199" b="1" cap="all" dirty="0">
                <a:ln w="0"/>
                <a:solidFill>
                  <a:srgbClr val="0070C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Times New Roman" panose="02020603050405020304" pitchFamily="18" charset="0"/>
                  <a:cs typeface="Times New Roman" panose="02020603050405020304" pitchFamily="18" charset="0"/>
                </a:rPr>
                <a:t>Các</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bạn</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ơi</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thành</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phố</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của</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chúng</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mình</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đang</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bị</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những</a:t>
              </a:r>
              <a:r>
                <a:rPr lang="en-US" sz="2799" dirty="0">
                  <a:solidFill>
                    <a:prstClr val="black"/>
                  </a:solidFill>
                  <a:latin typeface="Times New Roman" panose="02020603050405020304" pitchFamily="18" charset="0"/>
                  <a:cs typeface="Times New Roman" panose="02020603050405020304" pitchFamily="18" charset="0"/>
                </a:rPr>
                <a:t> con vi-rut </a:t>
              </a:r>
              <a:r>
                <a:rPr lang="en-US" sz="2799" dirty="0" err="1">
                  <a:solidFill>
                    <a:prstClr val="black"/>
                  </a:solidFill>
                  <a:latin typeface="Times New Roman" panose="02020603050405020304" pitchFamily="18" charset="0"/>
                  <a:cs typeface="Times New Roman" panose="02020603050405020304" pitchFamily="18" charset="0"/>
                </a:rPr>
                <a:t>đe</a:t>
              </a:r>
              <a:r>
                <a:rPr lang="en-US" sz="2799" dirty="0">
                  <a:solidFill>
                    <a:prstClr val="black"/>
                  </a:solidFill>
                  <a:latin typeface="Times New Roman" panose="02020603050405020304" pitchFamily="18" charset="0"/>
                  <a:cs typeface="Times New Roman" panose="02020603050405020304" pitchFamily="18" charset="0"/>
                </a:rPr>
                <a:t> </a:t>
              </a:r>
              <a:r>
                <a:rPr lang="en-US" sz="2799" dirty="0" err="1">
                  <a:solidFill>
                    <a:prstClr val="black"/>
                  </a:solidFill>
                  <a:latin typeface="Times New Roman" panose="02020603050405020304" pitchFamily="18" charset="0"/>
                  <a:cs typeface="Times New Roman" panose="02020603050405020304" pitchFamily="18" charset="0"/>
                </a:rPr>
                <a:t>dọa</a:t>
              </a:r>
              <a:r>
                <a:rPr lang="en-US" sz="2799" dirty="0">
                  <a:solidFill>
                    <a:prstClr val="black"/>
                  </a:solidFill>
                  <a:latin typeface="Times New Roman" panose="02020603050405020304" pitchFamily="18" charset="0"/>
                  <a:cs typeface="Times New Roman" panose="02020603050405020304" pitchFamily="18" charset="0"/>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Times New Roman" panose="02020603050405020304" pitchFamily="18" charset="0"/>
                  <a:cs typeface="Times New Roman" panose="02020603050405020304" pitchFamily="18" charset="0"/>
                </a:rPr>
                <a:t>Các</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bạn</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hãy</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trả</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lời</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đúng</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các</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câu</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hỏi</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mà</a:t>
              </a:r>
              <a:r>
                <a:rPr lang="en-US" sz="2799" spc="-150" dirty="0">
                  <a:solidFill>
                    <a:prstClr val="black"/>
                  </a:solidFill>
                  <a:latin typeface="Times New Roman" panose="02020603050405020304" pitchFamily="18" charset="0"/>
                  <a:cs typeface="Times New Roman" panose="02020603050405020304" pitchFamily="18" charset="0"/>
                </a:rPr>
                <a:t> vi-rut </a:t>
              </a:r>
              <a:r>
                <a:rPr lang="en-US" sz="2799" spc="-150" dirty="0" err="1">
                  <a:solidFill>
                    <a:prstClr val="black"/>
                  </a:solidFill>
                  <a:latin typeface="Times New Roman" panose="02020603050405020304" pitchFamily="18" charset="0"/>
                  <a:cs typeface="Times New Roman" panose="02020603050405020304" pitchFamily="18" charset="0"/>
                </a:rPr>
                <a:t>đưa</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ra</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để</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chúng</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trở</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về</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hành</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tinh</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của</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chúng</a:t>
              </a:r>
              <a:r>
                <a:rPr lang="en-US" sz="2799" spc="-150" dirty="0">
                  <a:solidFill>
                    <a:prstClr val="black"/>
                  </a:solidFill>
                  <a:latin typeface="Times New Roman" panose="02020603050405020304" pitchFamily="18" charset="0"/>
                  <a:cs typeface="Times New Roman" panose="02020603050405020304" pitchFamily="18" charset="0"/>
                </a:rPr>
                <a:t> </a:t>
              </a:r>
              <a:r>
                <a:rPr lang="en-US" sz="2799" spc="-150" dirty="0" err="1">
                  <a:solidFill>
                    <a:prstClr val="black"/>
                  </a:solidFill>
                  <a:latin typeface="Times New Roman" panose="02020603050405020304" pitchFamily="18" charset="0"/>
                  <a:cs typeface="Times New Roman" panose="02020603050405020304" pitchFamily="18" charset="0"/>
                </a:rPr>
                <a:t>nhé</a:t>
              </a:r>
              <a:r>
                <a:rPr lang="en-US" sz="2799" spc="-150" dirty="0">
                  <a:solidFill>
                    <a:prstClr val="black"/>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thành</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969698" y="1211996"/>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6000" b="1" dirty="0" err="1">
                <a:solidFill>
                  <a:prstClr val="black"/>
                </a:solidFill>
                <a:latin typeface="Times New Roman" panose="02020603050405020304" pitchFamily="18" charset="0"/>
                <a:cs typeface="Times New Roman" panose="02020603050405020304" pitchFamily="18" charset="0"/>
              </a:rPr>
              <a:t>Đọc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số</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sau</a:t>
            </a:r>
            <a:r>
              <a:rPr lang="en-US" sz="6000" b="1" dirty="0">
                <a:solidFill>
                  <a:prstClr val="black"/>
                </a:solidFill>
                <a:latin typeface="Times New Roman" panose="02020603050405020304" pitchFamily="18" charset="0"/>
                <a:cs typeface="Times New Roman" panose="02020603050405020304" pitchFamily="18" charset="0"/>
              </a:rPr>
              <a:t>: </a:t>
            </a:r>
          </a:p>
          <a:p>
            <a:pPr algn="ctr" defTabSz="914126">
              <a:lnSpc>
                <a:spcPct val="150000"/>
              </a:lnSpc>
            </a:pPr>
            <a:r>
              <a:rPr lang="en-US" sz="6000" b="1" dirty="0">
                <a:solidFill>
                  <a:prstClr val="black"/>
                </a:solidFill>
                <a:latin typeface="Times New Roman" panose="02020603050405020304" pitchFamily="18" charset="0"/>
                <a:cs typeface="Times New Roman" panose="02020603050405020304" pitchFamily="18" charset="0"/>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314256" y="764927"/>
            <a:ext cx="576786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6600" b="1" dirty="0" err="1">
                <a:solidFill>
                  <a:prstClr val="black"/>
                </a:solidFill>
                <a:latin typeface="Times New Roman" panose="02020603050405020304" pitchFamily="18" charset="0"/>
                <a:cs typeface="Times New Roman" panose="02020603050405020304" pitchFamily="18" charset="0"/>
              </a:rPr>
              <a:t>Câu</a:t>
            </a:r>
            <a:r>
              <a:rPr lang="en-US" sz="6600" b="1" dirty="0">
                <a:solidFill>
                  <a:prstClr val="black"/>
                </a:solidFill>
                <a:latin typeface="Times New Roman" panose="02020603050405020304" pitchFamily="18" charset="0"/>
                <a:cs typeface="Times New Roman" panose="02020603050405020304" pitchFamily="18" charset="0"/>
              </a:rPr>
              <a:t> 2: </a:t>
            </a:r>
            <a:r>
              <a:rPr lang="en-US" sz="6600" b="1" dirty="0" err="1">
                <a:solidFill>
                  <a:prstClr val="black"/>
                </a:solidFill>
                <a:latin typeface="Times New Roman" panose="02020603050405020304" pitchFamily="18" charset="0"/>
                <a:cs typeface="Times New Roman" panose="02020603050405020304" pitchFamily="18" charset="0"/>
              </a:rPr>
              <a:t>Số</a:t>
            </a:r>
            <a:r>
              <a:rPr lang="en-US" sz="6600" b="1" dirty="0">
                <a:solidFill>
                  <a:prstClr val="black"/>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637731" y="2554859"/>
            <a:ext cx="10702403" cy="1200200"/>
          </a:xfrm>
          <a:prstGeom prst="rect">
            <a:avLst/>
          </a:prstGeom>
        </p:spPr>
        <p:txBody>
          <a:bodyPr wrap="square">
            <a:spAutoFit/>
          </a:bodyPr>
          <a:lstStyle/>
          <a:p>
            <a:pPr algn="ctr" defTabSz="914217"/>
            <a:r>
              <a:rPr lang="en-US" sz="7199" dirty="0">
                <a:solidFill>
                  <a:srgbClr val="00B050"/>
                </a:solidFill>
                <a:latin typeface="Times New Roman" panose="02020603050405020304" pitchFamily="18" charset="0"/>
                <a:cs typeface="Times New Roman" panose="02020603050405020304" pitchFamily="18" charset="0"/>
              </a:rPr>
              <a:t>7 992 = ........ + 900 + 90 +2</a:t>
            </a:r>
            <a:endParaRPr lang="en-US" sz="8798" dirty="0">
              <a:solidFill>
                <a:srgbClr val="00B05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pic>
        <p:nvPicPr>
          <p:cNvPr id="4" name="Picture 3">
            <a:extLst>
              <a:ext uri="{FF2B5EF4-FFF2-40B4-BE49-F238E27FC236}">
                <a16:creationId xmlns:a16="http://schemas.microsoft.com/office/drawing/2014/main" id="{AA5D6685-B615-DF5D-AED2-B13875304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7076" y="2753454"/>
            <a:ext cx="4164444" cy="3590194"/>
          </a:xfrm>
          <a:prstGeom prst="rect">
            <a:avLst/>
          </a:prstGeom>
        </p:spPr>
      </p:pic>
      <p:pic>
        <p:nvPicPr>
          <p:cNvPr id="5" name="Picture 4">
            <a:extLst>
              <a:ext uri="{FF2B5EF4-FFF2-40B4-BE49-F238E27FC236}">
                <a16:creationId xmlns:a16="http://schemas.microsoft.com/office/drawing/2014/main" id="{564706F3-DC77-015D-5183-51071134EC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076" y="1564581"/>
            <a:ext cx="4164444" cy="2796831"/>
          </a:xfrm>
          <a:prstGeom prst="rect">
            <a:avLst/>
          </a:prstGeom>
        </p:spPr>
      </p:pic>
      <p:pic>
        <p:nvPicPr>
          <p:cNvPr id="6" name="Picture 5">
            <a:extLst>
              <a:ext uri="{FF2B5EF4-FFF2-40B4-BE49-F238E27FC236}">
                <a16:creationId xmlns:a16="http://schemas.microsoft.com/office/drawing/2014/main" id="{E1725935-2202-AD31-2E3B-DDF0821F6E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9280" y="2220354"/>
            <a:ext cx="1194504" cy="1990841"/>
          </a:xfrm>
          <a:prstGeom prst="rect">
            <a:avLst/>
          </a:prstGeom>
        </p:spPr>
      </p:pic>
      <p:pic>
        <p:nvPicPr>
          <p:cNvPr id="7" name="Picture 2" descr="Lịch sử giá 1 Kẹo mút cho bé thơm ngon ngọt ngào || Shop Baby Quỳnh Giao  cập nhật 10/2024 - Mua Thông Minh">
            <a:extLst>
              <a:ext uri="{FF2B5EF4-FFF2-40B4-BE49-F238E27FC236}">
                <a16:creationId xmlns:a16="http://schemas.microsoft.com/office/drawing/2014/main" id="{3AC3BBA5-AE63-9333-501B-D2E97E61AE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7760" y="2331720"/>
            <a:ext cx="1569720" cy="12801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7A2C02F-09D4-3643-C45D-A2AD0549FB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65038" y="5052345"/>
            <a:ext cx="1335329" cy="1428802"/>
          </a:xfrm>
          <a:prstGeom prst="rect">
            <a:avLst/>
          </a:prstGeom>
        </p:spPr>
      </p:pic>
      <p:pic>
        <p:nvPicPr>
          <p:cNvPr id="10" name="Picture 9">
            <a:extLst>
              <a:ext uri="{FF2B5EF4-FFF2-40B4-BE49-F238E27FC236}">
                <a16:creationId xmlns:a16="http://schemas.microsoft.com/office/drawing/2014/main" id="{B07C254A-CA31-459A-EA31-79C598B639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0999" y="4787782"/>
            <a:ext cx="1631915" cy="1788831"/>
          </a:xfrm>
          <a:prstGeom prst="rect">
            <a:avLst/>
          </a:prstGeom>
        </p:spPr>
      </p:pic>
      <p:pic>
        <p:nvPicPr>
          <p:cNvPr id="11" name="Picture 10">
            <a:extLst>
              <a:ext uri="{FF2B5EF4-FFF2-40B4-BE49-F238E27FC236}">
                <a16:creationId xmlns:a16="http://schemas.microsoft.com/office/drawing/2014/main" id="{A5920680-F01F-AE60-D757-7E2A88A896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8367" y="4738800"/>
            <a:ext cx="1631915" cy="1788831"/>
          </a:xfrm>
          <a:prstGeom prst="rect">
            <a:avLst/>
          </a:prstGeom>
        </p:spPr>
      </p:pic>
      <p:pic>
        <p:nvPicPr>
          <p:cNvPr id="12" name="Picture 11">
            <a:extLst>
              <a:ext uri="{FF2B5EF4-FFF2-40B4-BE49-F238E27FC236}">
                <a16:creationId xmlns:a16="http://schemas.microsoft.com/office/drawing/2014/main" id="{C6633204-E952-FC16-E211-ED3BABDEEA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48967" y="3998150"/>
            <a:ext cx="1090664" cy="1077576"/>
          </a:xfrm>
          <a:prstGeom prst="rect">
            <a:avLst/>
          </a:prstGeom>
        </p:spPr>
      </p:pic>
      <p:pic>
        <p:nvPicPr>
          <p:cNvPr id="13" name="Picture 12">
            <a:extLst>
              <a:ext uri="{FF2B5EF4-FFF2-40B4-BE49-F238E27FC236}">
                <a16:creationId xmlns:a16="http://schemas.microsoft.com/office/drawing/2014/main" id="{5DE8BB25-06F1-C181-0C00-4186E8C51F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655250" y="4128860"/>
            <a:ext cx="1233916" cy="1182092"/>
          </a:xfrm>
          <a:prstGeom prst="rect">
            <a:avLst/>
          </a:prstGeom>
        </p:spPr>
      </p:pic>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1.66667E-6 -3.7037E-6 L -1.66667E-6 -0.22476 " pathEditMode="relative" rAng="0" ptsTypes="AA">
                                      <p:cBhvr>
                                        <p:cTn id="22" dur="2000" fill="hold"/>
                                        <p:tgtEl>
                                          <p:spTgt spid="5"/>
                                        </p:tgtEl>
                                        <p:attrNameLst>
                                          <p:attrName>ppt_x</p:attrName>
                                          <p:attrName>ppt_y</p:attrName>
                                        </p:attrNameLst>
                                      </p:cBhvr>
                                      <p:rCtr x="0" y="-11250"/>
                                    </p:animMotion>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634918" y="163116"/>
            <a:ext cx="9160461" cy="2064903"/>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5400" b="1" dirty="0" err="1">
                <a:solidFill>
                  <a:prstClr val="black"/>
                </a:solidFill>
                <a:latin typeface="Times New Roman" panose="02020603050405020304" pitchFamily="18" charset="0"/>
                <a:cs typeface="Times New Roman" panose="02020603050405020304" pitchFamily="18" charset="0"/>
              </a:rPr>
              <a:t>Câu</a:t>
            </a:r>
            <a:r>
              <a:rPr lang="en-US" sz="5400" b="1" dirty="0">
                <a:solidFill>
                  <a:prstClr val="black"/>
                </a:solidFill>
                <a:latin typeface="Times New Roman" panose="02020603050405020304" pitchFamily="18" charset="0"/>
                <a:cs typeface="Times New Roman" panose="02020603050405020304" pitchFamily="18" charset="0"/>
              </a:rPr>
              <a:t> 4: </a:t>
            </a:r>
            <a:r>
              <a:rPr lang="en-US" sz="5400" b="1" dirty="0" err="1">
                <a:solidFill>
                  <a:prstClr val="black"/>
                </a:solidFill>
                <a:latin typeface="Times New Roman" panose="02020603050405020304" pitchFamily="18" charset="0"/>
                <a:cs typeface="Times New Roman" panose="02020603050405020304" pitchFamily="18" charset="0"/>
              </a:rPr>
              <a:t>Số</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liền</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trước</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của</a:t>
            </a:r>
            <a:r>
              <a:rPr lang="en-US" sz="5400" b="1" dirty="0">
                <a:solidFill>
                  <a:prstClr val="black"/>
                </a:solidFill>
                <a:latin typeface="Times New Roman" panose="02020603050405020304" pitchFamily="18" charset="0"/>
                <a:cs typeface="Times New Roman" panose="02020603050405020304" pitchFamily="18" charset="0"/>
              </a:rPr>
              <a:t> </a:t>
            </a:r>
          </a:p>
          <a:p>
            <a:pPr algn="ctr" defTabSz="914126">
              <a:defRPr/>
            </a:pPr>
            <a:r>
              <a:rPr lang="en-US" sz="5400" b="1" dirty="0" err="1">
                <a:solidFill>
                  <a:prstClr val="black"/>
                </a:solidFill>
                <a:latin typeface="Times New Roman" panose="02020603050405020304" pitchFamily="18" charset="0"/>
                <a:cs typeface="Times New Roman" panose="02020603050405020304" pitchFamily="18" charset="0"/>
              </a:rPr>
              <a:t>số</a:t>
            </a:r>
            <a:r>
              <a:rPr lang="en-US" sz="5400" b="1" dirty="0">
                <a:solidFill>
                  <a:prstClr val="black"/>
                </a:solidFill>
                <a:latin typeface="Times New Roman" panose="02020603050405020304" pitchFamily="18" charset="0"/>
                <a:cs typeface="Times New Roman" panose="02020603050405020304" pitchFamily="18" charset="0"/>
              </a:rPr>
              <a:t> 100 000 </a:t>
            </a:r>
            <a:r>
              <a:rPr lang="en-US" sz="5400" b="1" dirty="0" err="1">
                <a:solidFill>
                  <a:prstClr val="black"/>
                </a:solidFill>
                <a:latin typeface="Times New Roman" panose="02020603050405020304" pitchFamily="18" charset="0"/>
                <a:cs typeface="Times New Roman" panose="02020603050405020304" pitchFamily="18" charset="0"/>
              </a:rPr>
              <a:t>là</a:t>
            </a:r>
            <a:r>
              <a:rPr lang="en-US" sz="5400" b="1" dirty="0">
                <a:solidFill>
                  <a:prstClr val="black"/>
                </a:solidFill>
                <a:latin typeface="Times New Roman" panose="02020603050405020304" pitchFamily="18" charset="0"/>
                <a:cs typeface="Times New Roman" panose="02020603050405020304" pitchFamily="18" charset="0"/>
              </a:rPr>
              <a:t>?</a:t>
            </a:r>
          </a:p>
        </p:txBody>
      </p:sp>
      <p:sp>
        <p:nvSpPr>
          <p:cNvPr id="6" name="Rectangle 5"/>
          <p:cNvSpPr/>
          <p:nvPr/>
        </p:nvSpPr>
        <p:spPr>
          <a:xfrm>
            <a:off x="4876103" y="2921168"/>
            <a:ext cx="3255453" cy="1107996"/>
          </a:xfrm>
          <a:prstGeom prst="rect">
            <a:avLst/>
          </a:prstGeom>
        </p:spPr>
        <p:txBody>
          <a:bodyPr wrap="square">
            <a:spAutoFit/>
          </a:bodyPr>
          <a:lstStyle/>
          <a:p>
            <a:pPr algn="ctr" defTabSz="914217">
              <a:defRPr/>
            </a:pPr>
            <a:r>
              <a:rPr lang="en-US" sz="6600" b="1" dirty="0">
                <a:solidFill>
                  <a:srgbClr val="FF0000"/>
                </a:solidFill>
                <a:latin typeface="Times New Roman" panose="02020603050405020304" pitchFamily="18" charset="0"/>
                <a:cs typeface="Times New Roman" panose="02020603050405020304" pitchFamily="18" charset="0"/>
              </a:rPr>
              <a:t>99 999</a:t>
            </a: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Times New Roman" panose="02020603050405020304" pitchFamily="18" charset="0"/>
                <a:cs typeface="Times New Roman" panose="02020603050405020304" pitchFamily="18" charset="0"/>
              </a:rPr>
              <a:t>Yeah!!!</a:t>
            </a:r>
          </a:p>
          <a:p>
            <a:pPr algn="ctr" defTabSz="914126"/>
            <a:r>
              <a:rPr lang="en-US" sz="3199" b="1" dirty="0" err="1">
                <a:solidFill>
                  <a:prstClr val="black"/>
                </a:solidFill>
                <a:latin typeface="Times New Roman" panose="02020603050405020304" pitchFamily="18" charset="0"/>
                <a:cs typeface="Times New Roman" panose="02020603050405020304" pitchFamily="18" charset="0"/>
              </a:rPr>
              <a:t>Cảm</a:t>
            </a:r>
            <a:r>
              <a:rPr lang="en-US" sz="3199" b="1" dirty="0">
                <a:solidFill>
                  <a:prstClr val="black"/>
                </a:solidFill>
                <a:latin typeface="Times New Roman" panose="02020603050405020304" pitchFamily="18" charset="0"/>
                <a:cs typeface="Times New Roman" panose="02020603050405020304" pitchFamily="18" charset="0"/>
              </a:rPr>
              <a:t> </a:t>
            </a:r>
            <a:r>
              <a:rPr lang="en-US" sz="3199" b="1" dirty="0" err="1">
                <a:solidFill>
                  <a:prstClr val="black"/>
                </a:solidFill>
                <a:latin typeface="Times New Roman" panose="02020603050405020304" pitchFamily="18" charset="0"/>
                <a:cs typeface="Times New Roman" panose="02020603050405020304" pitchFamily="18" charset="0"/>
              </a:rPr>
              <a:t>ơn</a:t>
            </a:r>
            <a:r>
              <a:rPr lang="en-US" sz="3199" b="1" dirty="0">
                <a:solidFill>
                  <a:prstClr val="black"/>
                </a:solidFill>
                <a:latin typeface="Times New Roman" panose="02020603050405020304" pitchFamily="18" charset="0"/>
                <a:cs typeface="Times New Roman" panose="02020603050405020304" pitchFamily="18" charset="0"/>
              </a:rPr>
              <a:t> </a:t>
            </a:r>
            <a:r>
              <a:rPr lang="en-US" sz="3199" b="1" dirty="0" err="1">
                <a:solidFill>
                  <a:prstClr val="black"/>
                </a:solidFill>
                <a:latin typeface="Times New Roman" panose="02020603050405020304" pitchFamily="18" charset="0"/>
                <a:cs typeface="Times New Roman" panose="02020603050405020304" pitchFamily="18" charset="0"/>
              </a:rPr>
              <a:t>các</a:t>
            </a:r>
            <a:r>
              <a:rPr lang="en-US" sz="3199" b="1" dirty="0">
                <a:solidFill>
                  <a:prstClr val="black"/>
                </a:solidFill>
                <a:latin typeface="Times New Roman" panose="02020603050405020304" pitchFamily="18" charset="0"/>
                <a:cs typeface="Times New Roman" panose="02020603050405020304" pitchFamily="18" charset="0"/>
              </a:rPr>
              <a:t> </a:t>
            </a:r>
            <a:r>
              <a:rPr lang="en-US" sz="3199" b="1" dirty="0" err="1">
                <a:solidFill>
                  <a:prstClr val="black"/>
                </a:solidFill>
                <a:latin typeface="Times New Roman" panose="02020603050405020304" pitchFamily="18" charset="0"/>
                <a:cs typeface="Times New Roman" panose="02020603050405020304" pitchFamily="18" charset="0"/>
              </a:rPr>
              <a:t>bạn</a:t>
            </a:r>
            <a:r>
              <a:rPr lang="en-US" sz="3199" b="1" dirty="0">
                <a:solidFill>
                  <a:prstClr val="black"/>
                </a:solidFill>
                <a:latin typeface="Times New Roman" panose="02020603050405020304" pitchFamily="18" charset="0"/>
                <a:cs typeface="Times New Roman" panose="02020603050405020304" pitchFamily="18" charset="0"/>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659</Words>
  <Application>Microsoft Office PowerPoint</Application>
  <PresentationFormat>Widescreen</PresentationFormat>
  <Paragraphs>98</Paragraphs>
  <Slides>20</Slides>
  <Notes>13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等线</vt:lpstr>
      <vt:lpstr>Arial</vt:lpstr>
      <vt:lpstr>Calibri</vt:lpstr>
      <vt:lpstr>Cambria</vt:lpstr>
      <vt:lpstr>ITC Avant Garde Std Bk</vt:lpstr>
      <vt:lpstr>Times New Roman</vt:lpstr>
      <vt:lpstr>1_Office Theme</vt:lpstr>
      <vt:lpstr>9_Office Theme</vt:lpstr>
      <vt:lpstr>Office 主题​​</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26</cp:revision>
  <dcterms:created xsi:type="dcterms:W3CDTF">2022-11-26T14:03:13Z</dcterms:created>
  <dcterms:modified xsi:type="dcterms:W3CDTF">2025-03-13T03:00:22Z</dcterms:modified>
</cp:coreProperties>
</file>