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0" r:id="rId5"/>
    <p:sldId id="267" r:id="rId6"/>
    <p:sldId id="268" r:id="rId7"/>
    <p:sldId id="262" r:id="rId8"/>
    <p:sldId id="263" r:id="rId9"/>
    <p:sldId id="270" r:id="rId10"/>
    <p:sldId id="264" r:id="rId11"/>
    <p:sldId id="265" r:id="rId12"/>
    <p:sldId id="271" r:id="rId13"/>
    <p:sldId id="272" r:id="rId14"/>
    <p:sldId id="266" r:id="rId15"/>
    <p:sldId id="273" r:id="rId16"/>
    <p:sldId id="275" r:id="rId17"/>
    <p:sldId id="289" r:id="rId18"/>
    <p:sldId id="276" r:id="rId19"/>
    <p:sldId id="277" r:id="rId20"/>
    <p:sldId id="278" r:id="rId21"/>
    <p:sldId id="282" r:id="rId22"/>
    <p:sldId id="281" r:id="rId23"/>
    <p:sldId id="285" r:id="rId24"/>
    <p:sldId id="290" r:id="rId25"/>
    <p:sldId id="279"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Slide Image Placeholder 1"/>
          <p:cNvSpPr>
            <a:spLocks noGrp="1" noRot="1" noChangeAspect="1" noTextEdit="1"/>
          </p:cNvSpPr>
          <p:nvPr>
            <p:ph type="sldImg"/>
          </p:nvPr>
        </p:nvSpPr>
        <p:spPr>
          <a:ln>
            <a:solidFill>
              <a:srgbClr val="000000">
                <a:alpha val="100000"/>
              </a:srgbClr>
            </a:solidFill>
            <a:miter lim="800000"/>
          </a:ln>
        </p:spPr>
      </p:sp>
      <p:sp>
        <p:nvSpPr>
          <p:cNvPr id="39939"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399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media" Target="file:///C:\Users\AIC%20PC\Desktop\CAI%20CAY%20XANH%20XANH.mp3" TargetMode="External"/><Relationship Id="rId3" Type="http://schemas.openxmlformats.org/officeDocument/2006/relationships/audio" Target="file:///C:\Users\AIC%20PC\Desktop\CAI%20CAY%20XANH%20XANH.mp3" TargetMode="External"/><Relationship Id="rId2" Type="http://schemas.openxmlformats.org/officeDocument/2006/relationships/image" Target="../media/image2.wm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20.wdp"/><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23.wdp"/><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26.wdp"/><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image" Target="../media/image11.png"/><Relationship Id="rId7" Type="http://schemas.openxmlformats.org/officeDocument/2006/relationships/slide" Target="slide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2" Type="http://schemas.openxmlformats.org/officeDocument/2006/relationships/slideLayout" Target="../slideLayouts/slideLayout7.xml"/><Relationship Id="rId11" Type="http://schemas.openxmlformats.org/officeDocument/2006/relationships/slide" Target="slide4.xml"/><Relationship Id="rId10" Type="http://schemas.openxmlformats.org/officeDocument/2006/relationships/slide" Target="slide6.xml"/><Relationship Id="rId1" Type="http://schemas.openxmlformats.org/officeDocument/2006/relationships/slide" Target="slide8.xml"/></Relationships>
</file>

<file path=ppt/slides/_rels/slide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slide" Target="slide3.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4.GIF"/><Relationship Id="rId2" Type="http://schemas.openxmlformats.org/officeDocument/2006/relationships/image" Target="../media/image13.jpeg"/><Relationship Id="rId12" Type="http://schemas.openxmlformats.org/officeDocument/2006/relationships/slideLayout" Target="../slideLayouts/slideLayout7.xml"/><Relationship Id="rId11" Type="http://schemas.openxmlformats.org/officeDocument/2006/relationships/audio" Target="../media/audio3.wav"/><Relationship Id="rId10" Type="http://schemas.openxmlformats.org/officeDocument/2006/relationships/audio" Target="../media/audio2.wav"/><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slide" Target="slide3.xml"/><Relationship Id="rId7" Type="http://schemas.openxmlformats.org/officeDocument/2006/relationships/image" Target="../media/image16.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2" Type="http://schemas.openxmlformats.org/officeDocument/2006/relationships/slideLayout" Target="../slideLayouts/slideLayout7.xml"/><Relationship Id="rId11" Type="http://schemas.openxmlformats.org/officeDocument/2006/relationships/audio" Target="../media/audio3.wav"/><Relationship Id="rId10" Type="http://schemas.openxmlformats.org/officeDocument/2006/relationships/audio" Target="../media/audio2.wav"/><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slide" Target="slide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15.png"/><Relationship Id="rId7" Type="http://schemas.openxmlformats.org/officeDocument/2006/relationships/slide" Target="slide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1" Type="http://schemas.openxmlformats.org/officeDocument/2006/relationships/slideLayout" Target="../slideLayouts/slideLayout7.xml"/><Relationship Id="rId10" Type="http://schemas.openxmlformats.org/officeDocument/2006/relationships/audio" Target="../media/audio3.wav"/><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20.wdp"/><Relationship Id="rId5" Type="http://schemas.openxmlformats.org/officeDocument/2006/relationships/image" Target="../media/image1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WordArt 9"/>
          <p:cNvSpPr/>
          <p:nvPr/>
        </p:nvSpPr>
        <p:spPr>
          <a:xfrm>
            <a:off x="1793875" y="484188"/>
            <a:ext cx="8380413" cy="8080375"/>
          </a:xfrm>
          <a:prstGeom prst="rect">
            <a:avLst/>
          </a:prstGeom>
        </p:spPr>
        <p:txBody>
          <a:bodyPr wrap="none" fromWordArt="1">
            <a:prstTxWarp prst="textButton">
              <a:avLst>
                <a:gd name="adj" fmla="val 11444236"/>
              </a:avLst>
            </a:prstTxWarp>
            <a:normAutofit/>
          </a:bodyPr>
          <a:p>
            <a:pPr algn="l"/>
            <a:r>
              <a:rPr lang="en-US" sz="3000">
                <a:ln w="9525" cap="flat" cmpd="sng">
                  <a:solidFill>
                    <a:srgbClr val="000000"/>
                  </a:solidFill>
                  <a:prstDash val="solid"/>
                  <a:headEnd type="none" w="med" len="med"/>
                  <a:tailEnd type="none" w="med" len="med"/>
                </a:ln>
                <a:solidFill>
                  <a:srgbClr val="FF66CC"/>
                </a:solidFill>
                <a:latin typeface="Times New Roman" panose="02020603050405020304" pitchFamily="18" charset="0"/>
                <a:ea typeface="Times New Roman" panose="02020603050405020304" pitchFamily="18" charset="0"/>
              </a:rPr>
              <a:t>Chào mừng quý thầy cô về th</a:t>
            </a:r>
            <a:r>
              <a:rPr lang="vi-VN" altLang="en-US" sz="3000">
                <a:ln w="9525" cap="flat" cmpd="sng">
                  <a:solidFill>
                    <a:srgbClr val="000000"/>
                  </a:solidFill>
                  <a:prstDash val="solid"/>
                  <a:headEnd type="none" w="med" len="med"/>
                  <a:tailEnd type="none" w="med" len="med"/>
                </a:ln>
                <a:solidFill>
                  <a:srgbClr val="FF66CC"/>
                </a:solidFill>
                <a:latin typeface="Times New Roman" panose="02020603050405020304" pitchFamily="18" charset="0"/>
                <a:ea typeface="Times New Roman" panose="02020603050405020304" pitchFamily="18" charset="0"/>
              </a:rPr>
              <a:t>ăm</a:t>
            </a:r>
            <a:r>
              <a:rPr lang="en-US" sz="3000">
                <a:ln w="9525" cap="flat" cmpd="sng">
                  <a:solidFill>
                    <a:srgbClr val="000000"/>
                  </a:solidFill>
                  <a:prstDash val="solid"/>
                  <a:headEnd type="none" w="med" len="med"/>
                  <a:tailEnd type="none" w="med" len="med"/>
                </a:ln>
                <a:solidFill>
                  <a:srgbClr val="FF66CC"/>
                </a:solidFill>
                <a:latin typeface="Times New Roman" panose="02020603050405020304" pitchFamily="18" charset="0"/>
                <a:ea typeface="Times New Roman" panose="02020603050405020304" pitchFamily="18" charset="0"/>
              </a:rPr>
              <a:t> lớp, dự giờ!</a:t>
            </a:r>
            <a:endParaRPr lang="en-US" sz="3000">
              <a:ln w="9525" cap="flat" cmpd="sng">
                <a:solidFill>
                  <a:srgbClr val="000000"/>
                </a:solidFill>
                <a:prstDash val="solid"/>
                <a:headEnd type="none" w="med" len="med"/>
                <a:tailEnd type="none" w="med" len="med"/>
              </a:ln>
              <a:solidFill>
                <a:srgbClr val="FF66CC"/>
              </a:solidFill>
              <a:latin typeface="Times New Roman" panose="02020603050405020304" pitchFamily="18" charset="0"/>
              <a:ea typeface="Times New Roman" panose="02020603050405020304" pitchFamily="18" charset="0"/>
            </a:endParaRPr>
          </a:p>
        </p:txBody>
      </p:sp>
      <p:sp>
        <p:nvSpPr>
          <p:cNvPr id="27652" name="Text Box 22"/>
          <p:cNvSpPr txBox="1"/>
          <p:nvPr/>
        </p:nvSpPr>
        <p:spPr>
          <a:xfrm>
            <a:off x="3276600" y="1676400"/>
            <a:ext cx="5410200" cy="1476375"/>
          </a:xfrm>
          <a:prstGeom prst="rect">
            <a:avLst/>
          </a:prstGeom>
          <a:solidFill>
            <a:schemeClr val="bg1"/>
          </a:solidFill>
          <a:ln w="9525">
            <a:noFill/>
          </a:ln>
        </p:spPr>
        <p:txBody>
          <a:bodyPr>
            <a:spAutoFit/>
          </a:bodyPr>
          <a:p>
            <a:pPr algn="ctr" eaLnBrk="1" hangingPunct="1">
              <a:spcBef>
                <a:spcPct val="50000"/>
              </a:spcBef>
              <a:buNone/>
            </a:pPr>
            <a:r>
              <a:rPr lang="en-US" altLang="en-US" sz="3600" b="1" dirty="0">
                <a:solidFill>
                  <a:srgbClr val="FF0000"/>
                </a:solidFill>
                <a:latin typeface="HP001 5 hàng" panose="020B0603050302020204" charset="0"/>
                <a:ea typeface="HP001 5H" pitchFamily="34" charset="-127"/>
                <a:cs typeface="HP001 5 hàng" panose="020B0603050302020204" charset="0"/>
              </a:rPr>
              <a:t>Môn:</a:t>
            </a:r>
            <a:r>
              <a:rPr lang="vi-VN" altLang="en-US" sz="3600" b="1" dirty="0">
                <a:solidFill>
                  <a:srgbClr val="FF0000"/>
                </a:solidFill>
                <a:latin typeface="HP001 5 hàng" panose="020B0603050302020204" charset="0"/>
                <a:ea typeface="HP001 5H" pitchFamily="34" charset="-127"/>
                <a:cs typeface="HP001 5 hàng" panose="020B0603050302020204" charset="0"/>
              </a:rPr>
              <a:t>Toán</a:t>
            </a:r>
            <a:endParaRPr lang="en-US" altLang="en-US" sz="3600" b="1" dirty="0">
              <a:solidFill>
                <a:srgbClr val="FF0000"/>
              </a:solidFill>
              <a:latin typeface="HP001 5 hàng" panose="020B0603050302020204" charset="0"/>
              <a:ea typeface="HP001 5H" pitchFamily="34" charset="-127"/>
              <a:cs typeface="HP001 5 hàng" panose="020B0603050302020204" charset="0"/>
            </a:endParaRPr>
          </a:p>
          <a:p>
            <a:pPr algn="ctr" eaLnBrk="1" hangingPunct="1">
              <a:spcBef>
                <a:spcPct val="50000"/>
              </a:spcBef>
              <a:buNone/>
            </a:pPr>
            <a:r>
              <a:rPr lang="en-US" altLang="en-US" sz="3600" b="1" dirty="0">
                <a:solidFill>
                  <a:srgbClr val="FF0000"/>
                </a:solidFill>
                <a:latin typeface="HP001 5 hàng" panose="020B0603050302020204" charset="0"/>
                <a:ea typeface="HP001 5H" pitchFamily="34" charset="-127"/>
                <a:cs typeface="HP001 5 hàng" panose="020B0603050302020204" charset="0"/>
              </a:rPr>
              <a:t>Lớp </a:t>
            </a:r>
            <a:r>
              <a:rPr lang="vi-VN" altLang="en-US" sz="3600" b="1" dirty="0">
                <a:solidFill>
                  <a:srgbClr val="FF0000"/>
                </a:solidFill>
                <a:latin typeface="HP001 5 hàng" panose="020B0603050302020204" charset="0"/>
                <a:ea typeface="HP001 5H" pitchFamily="34" charset="-127"/>
                <a:cs typeface="HP001 5 hàng" panose="020B0603050302020204" charset="0"/>
              </a:rPr>
              <a:t>4</a:t>
            </a:r>
            <a:r>
              <a:rPr lang="vi-VN" altLang="en-US" sz="3600" dirty="0">
                <a:solidFill>
                  <a:srgbClr val="FF0000"/>
                </a:solidFill>
                <a:latin typeface="Times New Roman Regular" panose="02020603050405020304" charset="0"/>
                <a:ea typeface="HP001 5H" pitchFamily="34" charset="-127"/>
                <a:cs typeface="Times New Roman Regular" panose="02020603050405020304" charset="0"/>
              </a:rPr>
              <a:t>B</a:t>
            </a:r>
            <a:r>
              <a:rPr lang="vi-VN" altLang="en-US" sz="3600" b="1" dirty="0">
                <a:solidFill>
                  <a:srgbClr val="FF0000"/>
                </a:solidFill>
                <a:latin typeface="HP001 5 hàng" panose="020B0603050302020204" charset="0"/>
                <a:ea typeface="HP001 5H" pitchFamily="34" charset="-127"/>
                <a:cs typeface="HP001 5 hàng" panose="020B0603050302020204" charset="0"/>
              </a:rPr>
              <a:t>4</a:t>
            </a:r>
            <a:endParaRPr lang="vi-VN" altLang="en-US" sz="3600" b="1" dirty="0">
              <a:solidFill>
                <a:srgbClr val="FF0000"/>
              </a:solidFill>
              <a:latin typeface="HP001 5 hàng" panose="020B0603050302020204" charset="0"/>
              <a:ea typeface="HP001 5H" pitchFamily="34" charset="-127"/>
              <a:cs typeface="HP001 5 hàng" panose="020B0603050302020204" charset="0"/>
            </a:endParaRPr>
          </a:p>
        </p:txBody>
      </p:sp>
      <p:sp>
        <p:nvSpPr>
          <p:cNvPr id="27653" name="Text Box 22"/>
          <p:cNvSpPr txBox="1"/>
          <p:nvPr/>
        </p:nvSpPr>
        <p:spPr>
          <a:xfrm>
            <a:off x="1524000" y="3886200"/>
            <a:ext cx="9144000" cy="645160"/>
          </a:xfrm>
          <a:prstGeom prst="rect">
            <a:avLst/>
          </a:prstGeom>
          <a:solidFill>
            <a:srgbClr val="FFFFCC"/>
          </a:solidFill>
          <a:ln w="9525">
            <a:noFill/>
          </a:ln>
        </p:spPr>
        <p:txBody>
          <a:bodyPr>
            <a:spAutoFit/>
          </a:bodyPr>
          <a:p>
            <a:pPr algn="ctr" eaLnBrk="1" hangingPunct="1">
              <a:spcBef>
                <a:spcPct val="50000"/>
              </a:spcBef>
              <a:buNone/>
            </a:pPr>
            <a:r>
              <a:rPr lang="en-US" altLang="en-US" sz="3600" b="1" dirty="0">
                <a:solidFill>
                  <a:srgbClr val="FF3399"/>
                </a:solidFill>
                <a:latin typeface="HP001 5 hàng" panose="020B0603050302020204" charset="0"/>
                <a:ea typeface="HP001 5H" pitchFamily="34" charset="-127"/>
                <a:cs typeface="HP001 5 hàng" panose="020B0603050302020204" charset="0"/>
              </a:rPr>
              <a:t>Giáo viên: </a:t>
            </a:r>
            <a:r>
              <a:rPr lang="vi-VN" altLang="en-US" sz="3600" b="1" dirty="0">
                <a:solidFill>
                  <a:srgbClr val="FF3399"/>
                </a:solidFill>
                <a:latin typeface="HP001 5 hàng" panose="020B0603050302020204" charset="0"/>
                <a:ea typeface="HP001 5H" pitchFamily="34" charset="-127"/>
                <a:cs typeface="HP001 5 hàng" panose="020B0603050302020204" charset="0"/>
              </a:rPr>
              <a:t>Trần Ngọc Nương</a:t>
            </a:r>
            <a:endParaRPr lang="vi-VN" altLang="en-US" sz="3600" b="1" dirty="0">
              <a:solidFill>
                <a:srgbClr val="FF3399"/>
              </a:solidFill>
              <a:latin typeface="HP001 5 hàng" panose="020B0603050302020204" charset="0"/>
              <a:ea typeface="HP001 5H" pitchFamily="34" charset="-127"/>
              <a:cs typeface="HP001 5 hàng" panose="020B0603050302020204" charset="0"/>
            </a:endParaRPr>
          </a:p>
        </p:txBody>
      </p:sp>
      <p:pic>
        <p:nvPicPr>
          <p:cNvPr id="27654" name="Picture 4" descr="C:\Users\Samsung\Desktop\power point\1756826jayn0q74js.gif"/>
          <p:cNvPicPr>
            <a:picLocks noChangeAspect="1"/>
          </p:cNvPicPr>
          <p:nvPr/>
        </p:nvPicPr>
        <p:blipFill>
          <a:blip r:embed="rId1"/>
          <a:stretch>
            <a:fillRect/>
          </a:stretch>
        </p:blipFill>
        <p:spPr>
          <a:xfrm>
            <a:off x="9451975" y="0"/>
            <a:ext cx="1216025" cy="1104900"/>
          </a:xfrm>
          <a:prstGeom prst="rect">
            <a:avLst/>
          </a:prstGeom>
          <a:noFill/>
          <a:ln w="9525">
            <a:noFill/>
          </a:ln>
        </p:spPr>
      </p:pic>
      <p:pic>
        <p:nvPicPr>
          <p:cNvPr id="27655" name="Picture 4" descr="C:\Users\Samsung\Desktop\power point\1756826jayn0q74js.gif"/>
          <p:cNvPicPr>
            <a:picLocks noChangeAspect="1"/>
          </p:cNvPicPr>
          <p:nvPr/>
        </p:nvPicPr>
        <p:blipFill>
          <a:blip r:embed="rId1"/>
          <a:stretch>
            <a:fillRect/>
          </a:stretch>
        </p:blipFill>
        <p:spPr>
          <a:xfrm>
            <a:off x="1524000" y="152400"/>
            <a:ext cx="1314450" cy="1195388"/>
          </a:xfrm>
          <a:prstGeom prst="rect">
            <a:avLst/>
          </a:prstGeom>
          <a:noFill/>
          <a:ln w="9525">
            <a:noFill/>
          </a:ln>
        </p:spPr>
      </p:pic>
      <p:grpSp>
        <p:nvGrpSpPr>
          <p:cNvPr id="27656" name="Group 3"/>
          <p:cNvGrpSpPr/>
          <p:nvPr/>
        </p:nvGrpSpPr>
        <p:grpSpPr>
          <a:xfrm>
            <a:off x="1524000" y="5562600"/>
            <a:ext cx="9220200" cy="1152525"/>
            <a:chOff x="-48" y="3888"/>
            <a:chExt cx="5808" cy="621"/>
          </a:xfrm>
        </p:grpSpPr>
        <p:pic>
          <p:nvPicPr>
            <p:cNvPr id="27658" name="Picture 4" descr="FLOWRBOX"/>
            <p:cNvPicPr>
              <a:picLocks noChangeAspect="1"/>
            </p:cNvPicPr>
            <p:nvPr/>
          </p:nvPicPr>
          <p:blipFill>
            <a:blip r:embed="rId2"/>
            <a:stretch>
              <a:fillRect/>
            </a:stretch>
          </p:blipFill>
          <p:spPr>
            <a:xfrm>
              <a:off x="4752" y="3888"/>
              <a:ext cx="1008" cy="621"/>
            </a:xfrm>
            <a:prstGeom prst="rect">
              <a:avLst/>
            </a:prstGeom>
            <a:noFill/>
            <a:ln w="9525">
              <a:noFill/>
            </a:ln>
          </p:spPr>
        </p:pic>
        <p:pic>
          <p:nvPicPr>
            <p:cNvPr id="27659" name="Picture 5" descr="FLOWRBOX"/>
            <p:cNvPicPr>
              <a:picLocks noChangeAspect="1"/>
            </p:cNvPicPr>
            <p:nvPr/>
          </p:nvPicPr>
          <p:blipFill>
            <a:blip r:embed="rId2"/>
            <a:stretch>
              <a:fillRect/>
            </a:stretch>
          </p:blipFill>
          <p:spPr>
            <a:xfrm>
              <a:off x="2832" y="3888"/>
              <a:ext cx="1008" cy="621"/>
            </a:xfrm>
            <a:prstGeom prst="rect">
              <a:avLst/>
            </a:prstGeom>
            <a:noFill/>
            <a:ln w="9525">
              <a:noFill/>
            </a:ln>
          </p:spPr>
        </p:pic>
        <p:pic>
          <p:nvPicPr>
            <p:cNvPr id="27660" name="Picture 6" descr="FLOWRBOX"/>
            <p:cNvPicPr>
              <a:picLocks noChangeAspect="1"/>
            </p:cNvPicPr>
            <p:nvPr/>
          </p:nvPicPr>
          <p:blipFill>
            <a:blip r:embed="rId2"/>
            <a:stretch>
              <a:fillRect/>
            </a:stretch>
          </p:blipFill>
          <p:spPr>
            <a:xfrm>
              <a:off x="3840" y="3888"/>
              <a:ext cx="1008" cy="621"/>
            </a:xfrm>
            <a:prstGeom prst="rect">
              <a:avLst/>
            </a:prstGeom>
            <a:noFill/>
            <a:ln w="9525">
              <a:noFill/>
            </a:ln>
          </p:spPr>
        </p:pic>
        <p:pic>
          <p:nvPicPr>
            <p:cNvPr id="27661" name="Picture 7" descr="FLOWRBOX"/>
            <p:cNvPicPr>
              <a:picLocks noChangeAspect="1"/>
            </p:cNvPicPr>
            <p:nvPr/>
          </p:nvPicPr>
          <p:blipFill>
            <a:blip r:embed="rId2"/>
            <a:stretch>
              <a:fillRect/>
            </a:stretch>
          </p:blipFill>
          <p:spPr>
            <a:xfrm>
              <a:off x="1824" y="3888"/>
              <a:ext cx="1008" cy="621"/>
            </a:xfrm>
            <a:prstGeom prst="rect">
              <a:avLst/>
            </a:prstGeom>
            <a:noFill/>
            <a:ln w="9525">
              <a:noFill/>
            </a:ln>
          </p:spPr>
        </p:pic>
        <p:pic>
          <p:nvPicPr>
            <p:cNvPr id="27662" name="Picture 8" descr="FLOWRBOX"/>
            <p:cNvPicPr>
              <a:picLocks noChangeAspect="1"/>
            </p:cNvPicPr>
            <p:nvPr/>
          </p:nvPicPr>
          <p:blipFill>
            <a:blip r:embed="rId2"/>
            <a:stretch>
              <a:fillRect/>
            </a:stretch>
          </p:blipFill>
          <p:spPr>
            <a:xfrm>
              <a:off x="864" y="3888"/>
              <a:ext cx="1008" cy="621"/>
            </a:xfrm>
            <a:prstGeom prst="rect">
              <a:avLst/>
            </a:prstGeom>
            <a:noFill/>
            <a:ln w="9525">
              <a:noFill/>
            </a:ln>
          </p:spPr>
        </p:pic>
        <p:pic>
          <p:nvPicPr>
            <p:cNvPr id="27663" name="Picture 9" descr="FLOWRBOX"/>
            <p:cNvPicPr>
              <a:picLocks noChangeAspect="1"/>
            </p:cNvPicPr>
            <p:nvPr/>
          </p:nvPicPr>
          <p:blipFill>
            <a:blip r:embed="rId2"/>
            <a:stretch>
              <a:fillRect/>
            </a:stretch>
          </p:blipFill>
          <p:spPr>
            <a:xfrm>
              <a:off x="-48" y="3888"/>
              <a:ext cx="1008" cy="621"/>
            </a:xfrm>
            <a:prstGeom prst="rect">
              <a:avLst/>
            </a:prstGeom>
            <a:noFill/>
            <a:ln w="9525">
              <a:noFill/>
            </a:ln>
          </p:spPr>
        </p:pic>
      </p:grpSp>
      <p:pic>
        <p:nvPicPr>
          <p:cNvPr id="2" name="CAI CAY XANH XANH.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9755188" y="6083300"/>
            <a:ext cx="609600" cy="6096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131763" y="-7175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69600" y="952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366385"/>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69600" y="5366385"/>
            <a:ext cx="1371600" cy="1371600"/>
          </a:xfrm>
          <a:prstGeom prst="rect">
            <a:avLst/>
          </a:prstGeom>
          <a:noFill/>
          <a:ln w="9525">
            <a:noFill/>
          </a:ln>
        </p:spPr>
      </p:pic>
      <p:sp>
        <p:nvSpPr>
          <p:cNvPr id="2" name="Text Box 9"/>
          <p:cNvSpPr txBox="1"/>
          <p:nvPr/>
        </p:nvSpPr>
        <p:spPr>
          <a:xfrm>
            <a:off x="3256915" y="0"/>
            <a:ext cx="4987290" cy="459740"/>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3" name="Text Box 9"/>
          <p:cNvSpPr txBox="1"/>
          <p:nvPr/>
        </p:nvSpPr>
        <p:spPr>
          <a:xfrm>
            <a:off x="5196840" y="507365"/>
            <a:ext cx="1362075" cy="461010"/>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4" name="Text Box 9"/>
          <p:cNvSpPr txBox="1"/>
          <p:nvPr/>
        </p:nvSpPr>
        <p:spPr>
          <a:xfrm>
            <a:off x="3256915" y="910590"/>
            <a:ext cx="6090285" cy="461010"/>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4739640" y="461645"/>
            <a:ext cx="181927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sp>
        <p:nvSpPr>
          <p:cNvPr id="16" name="Rounded Rectangle 15"/>
          <p:cNvSpPr/>
          <p:nvPr/>
        </p:nvSpPr>
        <p:spPr>
          <a:xfrm>
            <a:off x="6558915" y="2868295"/>
            <a:ext cx="4100195" cy="1121410"/>
          </a:xfrm>
          <a:prstGeom prst="roundRec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vi-VN" altLang="en-US" sz="4800" b="1">
                <a:solidFill>
                  <a:schemeClr val="tx1"/>
                </a:solidFill>
                <a:effectLst>
                  <a:outerShdw blurRad="38100" dist="19050" dir="2700000" algn="tl" rotWithShape="0">
                    <a:schemeClr val="dk1">
                      <a:alpha val="40000"/>
                      <a:alpha val="40000"/>
                    </a:schemeClr>
                  </a:outerShdw>
                </a:effectLst>
                <a:sym typeface="+mn-ea"/>
              </a:rPr>
              <a:t>2</a:t>
            </a:r>
            <a:r>
              <a:rPr lang="vi-VN" altLang="en-US" sz="4800" b="1">
                <a:solidFill>
                  <a:schemeClr val="tx1"/>
                </a:solidFill>
                <a:effectLst>
                  <a:outerShdw blurRad="38100" dist="19050" dir="2700000" algn="tl" rotWithShape="0">
                    <a:schemeClr val="dk1">
                      <a:alpha val="40000"/>
                      <a:alpha val="40000"/>
                    </a:schemeClr>
                  </a:outerShdw>
                </a:effectLst>
              </a:rPr>
              <a:t>30 000 000</a:t>
            </a:r>
            <a:endParaRPr lang="vi-VN" altLang="en-US" sz="4800" b="1">
              <a:solidFill>
                <a:schemeClr val="tx1"/>
              </a:solidFill>
              <a:effectLst>
                <a:outerShdw blurRad="38100" dist="19050" dir="2700000" algn="tl" rotWithShape="0">
                  <a:schemeClr val="dk1">
                    <a:alpha val="40000"/>
                    <a:alpha val="40000"/>
                  </a:schemeClr>
                </a:outerShdw>
              </a:effectLst>
            </a:endParaRPr>
          </a:p>
        </p:txBody>
      </p:sp>
      <p:sp>
        <p:nvSpPr>
          <p:cNvPr id="17" name="Rounded Rectangle 16"/>
          <p:cNvSpPr/>
          <p:nvPr/>
        </p:nvSpPr>
        <p:spPr>
          <a:xfrm>
            <a:off x="1219835" y="2868295"/>
            <a:ext cx="4100195" cy="1121410"/>
          </a:xfrm>
          <a:prstGeom prst="roundRect">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vi-VN" altLang="en-US" sz="4800" b="1">
                <a:solidFill>
                  <a:schemeClr val="tx1"/>
                </a:solidFill>
                <a:effectLst>
                  <a:outerShdw blurRad="38100" dist="19050" dir="2700000" algn="tl" rotWithShape="0">
                    <a:schemeClr val="dk1">
                      <a:alpha val="40000"/>
                      <a:alpha val="40000"/>
                    </a:schemeClr>
                  </a:outerShdw>
                </a:effectLst>
              </a:rPr>
              <a:t>108 000 000</a:t>
            </a:r>
            <a:endParaRPr lang="vi-VN" altLang="en-US" sz="4800" b="1">
              <a:solidFill>
                <a:schemeClr val="tx1"/>
              </a:solidFill>
              <a:effectLst>
                <a:outerShdw blurRad="38100" dist="19050" dir="2700000" algn="tl" rotWithShape="0">
                  <a:schemeClr val="dk1">
                    <a:alpha val="40000"/>
                    <a:alpha val="40000"/>
                  </a:schemeClr>
                </a:outerShdw>
              </a:effectLst>
            </a:endParaRPr>
          </a:p>
        </p:txBody>
      </p:sp>
      <p:sp>
        <p:nvSpPr>
          <p:cNvPr id="18" name="Text Box 17"/>
          <p:cNvSpPr txBox="1"/>
          <p:nvPr/>
        </p:nvSpPr>
        <p:spPr>
          <a:xfrm>
            <a:off x="1480820" y="3014345"/>
            <a:ext cx="1013460" cy="829945"/>
          </a:xfrm>
          <a:prstGeom prst="rect">
            <a:avLst/>
          </a:prstGeom>
          <a:noFill/>
        </p:spPr>
        <p:txBody>
          <a:bodyPr wrap="square" rtlCol="0" anchor="t">
            <a:spAutoFit/>
          </a:bodyPr>
          <a:p>
            <a:r>
              <a:rPr lang="vi-VN" altLang="en-US" sz="4800" b="1">
                <a:solidFill>
                  <a:srgbClr val="FF0000"/>
                </a:solidFill>
                <a:effectLst>
                  <a:outerShdw blurRad="38100" dist="19050" dir="2700000" algn="tl" rotWithShape="0">
                    <a:schemeClr val="dk1">
                      <a:alpha val="40000"/>
                      <a:alpha val="40000"/>
                    </a:schemeClr>
                  </a:outerShdw>
                </a:effectLst>
                <a:sym typeface="+mn-ea"/>
              </a:rPr>
              <a:t>1</a:t>
            </a:r>
            <a:endParaRPr lang="vi-VN" altLang="en-US" sz="4800" b="1">
              <a:solidFill>
                <a:srgbClr val="FF0000"/>
              </a:solidFill>
              <a:effectLst>
                <a:outerShdw blurRad="38100" dist="19050" dir="2700000" algn="tl" rotWithShape="0">
                  <a:schemeClr val="dk1">
                    <a:alpha val="40000"/>
                    <a:alpha val="40000"/>
                  </a:schemeClr>
                </a:outerShdw>
              </a:effectLst>
              <a:sym typeface="+mn-ea"/>
            </a:endParaRPr>
          </a:p>
        </p:txBody>
      </p:sp>
      <p:sp>
        <p:nvSpPr>
          <p:cNvPr id="19" name="Text Box 18"/>
          <p:cNvSpPr txBox="1"/>
          <p:nvPr/>
        </p:nvSpPr>
        <p:spPr>
          <a:xfrm>
            <a:off x="6812915" y="3017520"/>
            <a:ext cx="1458595" cy="829945"/>
          </a:xfrm>
          <a:prstGeom prst="rect">
            <a:avLst/>
          </a:prstGeom>
          <a:noFill/>
        </p:spPr>
        <p:txBody>
          <a:bodyPr wrap="square" rtlCol="0" anchor="t">
            <a:spAutoFit/>
          </a:bodyPr>
          <a:p>
            <a:r>
              <a:rPr lang="vi-VN" altLang="en-US" sz="4800" b="1">
                <a:solidFill>
                  <a:srgbClr val="FF0000"/>
                </a:solidFill>
                <a:effectLst>
                  <a:outerShdw blurRad="38100" dist="19050" dir="2700000" algn="tl" rotWithShape="0">
                    <a:schemeClr val="dk1">
                      <a:alpha val="40000"/>
                      <a:alpha val="40000"/>
                    </a:schemeClr>
                  </a:outerShdw>
                </a:effectLst>
                <a:sym typeface="+mn-ea"/>
              </a:rPr>
              <a:t>2</a:t>
            </a:r>
            <a:endParaRPr lang="vi-VN" altLang="en-US" sz="4800" b="1">
              <a:solidFill>
                <a:srgbClr val="FF0000"/>
              </a:solidFill>
              <a:effectLst>
                <a:outerShdw blurRad="38100" dist="19050" dir="2700000" algn="tl" rotWithShape="0">
                  <a:schemeClr val="dk1">
                    <a:alpha val="40000"/>
                    <a:alpha val="40000"/>
                  </a:schemeClr>
                </a:outerShdw>
              </a:effectLst>
              <a:sym typeface="+mn-ea"/>
            </a:endParaRPr>
          </a:p>
        </p:txBody>
      </p:sp>
      <p:sp>
        <p:nvSpPr>
          <p:cNvPr id="20" name="Text Box 19"/>
          <p:cNvSpPr txBox="1"/>
          <p:nvPr/>
        </p:nvSpPr>
        <p:spPr>
          <a:xfrm>
            <a:off x="5628640" y="3014345"/>
            <a:ext cx="1075055" cy="829945"/>
          </a:xfrm>
          <a:prstGeom prst="rect">
            <a:avLst/>
          </a:prstGeom>
          <a:noFill/>
        </p:spPr>
        <p:txBody>
          <a:bodyPr wrap="square" rtlCol="0" anchor="t">
            <a:spAutoFit/>
          </a:bodyPr>
          <a:p>
            <a:r>
              <a:rPr lang="vi-VN" altLang="en-US" sz="4800" b="1">
                <a:solidFill>
                  <a:srgbClr val="FF0000"/>
                </a:solidFill>
                <a:effectLst>
                  <a:outerShdw blurRad="38100" dist="19050" dir="2700000" algn="tl" rotWithShape="0">
                    <a:schemeClr val="dk1">
                      <a:alpha val="40000"/>
                      <a:alpha val="40000"/>
                    </a:schemeClr>
                  </a:outerShdw>
                </a:effectLst>
                <a:sym typeface="+mn-ea"/>
              </a:rPr>
              <a:t>&lt;</a:t>
            </a:r>
            <a:endParaRPr lang="vi-VN" altLang="en-US" sz="4800" b="1">
              <a:solidFill>
                <a:srgbClr val="FF0000"/>
              </a:solidFill>
              <a:effectLst>
                <a:outerShdw blurRad="38100" dist="19050" dir="2700000" algn="tl" rotWithShape="0">
                  <a:schemeClr val="dk1">
                    <a:alpha val="40000"/>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152083" y="0"/>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820400" y="0"/>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685925" y="3429317"/>
            <a:ext cx="8648700" cy="3133725"/>
          </a:xfrm>
          <a:prstGeom prst="rect">
            <a:avLst/>
          </a:prstGeom>
        </p:spPr>
      </p:pic>
      <p:sp>
        <p:nvSpPr>
          <p:cNvPr id="6" name="Rounded Rectangular Callout 2"/>
          <p:cNvSpPr/>
          <p:nvPr/>
        </p:nvSpPr>
        <p:spPr>
          <a:xfrm>
            <a:off x="898525" y="2952115"/>
            <a:ext cx="2479675" cy="1193165"/>
          </a:xfrm>
          <a:prstGeom prst="wedgeRoundRectCallout">
            <a:avLst>
              <a:gd name="adj1" fmla="val -8045"/>
              <a:gd name="adj2" fmla="val 83794"/>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10000"/>
              </a:lnSpc>
              <a:buFont typeface="Arial" panose="020B0604020202020204" pitchFamily="34" charset="0"/>
              <a:buNone/>
            </a:pPr>
            <a:r>
              <a:rPr lang="en-US" sz="2400" b="1" dirty="0">
                <a:solidFill>
                  <a:schemeClr val="tx1"/>
                </a:solidFill>
                <a:latin typeface="Calibri" panose="020F0502020204030204" charset="0"/>
                <a:cs typeface="Calibri" panose="020F0502020204030204" charset="0"/>
              </a:rPr>
              <a:t>Sao Kim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khoảng</a:t>
            </a:r>
            <a:r>
              <a:rPr lang="en-US" sz="2400" b="1" dirty="0">
                <a:solidFill>
                  <a:schemeClr val="tx1"/>
                </a:solidFill>
                <a:latin typeface="Calibri" panose="020F0502020204030204" charset="0"/>
                <a:cs typeface="Calibri" panose="020F0502020204030204" charset="0"/>
              </a:rPr>
              <a:t> 108 000 000 km.</a:t>
            </a:r>
            <a:endParaRPr lang="en-US" sz="2400" b="1" dirty="0">
              <a:solidFill>
                <a:schemeClr val="tx1"/>
              </a:solidFill>
              <a:latin typeface="Calibri" panose="020F0502020204030204" charset="0"/>
              <a:cs typeface="Calibri" panose="020F0502020204030204" charset="0"/>
            </a:endParaRPr>
          </a:p>
        </p:txBody>
      </p:sp>
      <p:sp>
        <p:nvSpPr>
          <p:cNvPr id="7" name="Rounded Rectangular Callout 2"/>
          <p:cNvSpPr/>
          <p:nvPr/>
        </p:nvSpPr>
        <p:spPr>
          <a:xfrm>
            <a:off x="4194810" y="2584450"/>
            <a:ext cx="2536825" cy="1193165"/>
          </a:xfrm>
          <a:prstGeom prst="wedgeRoundRectCallout">
            <a:avLst>
              <a:gd name="adj1" fmla="val -5997"/>
              <a:gd name="adj2" fmla="val 88850"/>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10000"/>
              </a:lnSpc>
              <a:buFont typeface="Arial" panose="020B0604020202020204" pitchFamily="34" charset="0"/>
              <a:buNone/>
            </a:pPr>
            <a:r>
              <a:rPr lang="en-US" sz="2400" b="1" dirty="0">
                <a:solidFill>
                  <a:schemeClr val="tx1"/>
                </a:solidFill>
                <a:latin typeface="Calibri" panose="020F0502020204030204" charset="0"/>
                <a:cs typeface="Calibri" panose="020F0502020204030204" charset="0"/>
              </a:rPr>
              <a:t>Sao </a:t>
            </a:r>
            <a:r>
              <a:rPr lang="en-US" sz="2400" b="1" dirty="0" err="1">
                <a:solidFill>
                  <a:schemeClr val="tx1"/>
                </a:solidFill>
                <a:latin typeface="Calibri" panose="020F0502020204030204" charset="0"/>
                <a:cs typeface="Calibri" panose="020F0502020204030204" charset="0"/>
              </a:rPr>
              <a:t>Hỏa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khoảng</a:t>
            </a:r>
            <a:r>
              <a:rPr lang="en-US" sz="2400" b="1" dirty="0">
                <a:solidFill>
                  <a:schemeClr val="tx1"/>
                </a:solidFill>
                <a:latin typeface="Calibri" panose="020F0502020204030204" charset="0"/>
                <a:cs typeface="Calibri" panose="020F0502020204030204" charset="0"/>
              </a:rPr>
              <a:t> </a:t>
            </a:r>
            <a:r>
              <a:rPr lang="en-US" sz="2400" b="1" dirty="0">
                <a:solidFill>
                  <a:schemeClr val="tx1"/>
                </a:solidFill>
                <a:latin typeface="Calibri" panose="020F0502020204030204" charset="0"/>
                <a:cs typeface="Calibri" panose="020F0502020204030204" charset="0"/>
                <a:sym typeface="+mn-ea"/>
              </a:rPr>
              <a:t>230 000 000</a:t>
            </a:r>
            <a:r>
              <a:rPr lang="en-US" sz="2400" b="1" dirty="0">
                <a:solidFill>
                  <a:schemeClr val="tx1"/>
                </a:solidFill>
                <a:latin typeface="Calibri" panose="020F0502020204030204" charset="0"/>
                <a:cs typeface="Calibri" panose="020F0502020204030204" charset="0"/>
              </a:rPr>
              <a:t> km.</a:t>
            </a:r>
            <a:endParaRPr lang="en-US" sz="2400" b="1" dirty="0">
              <a:solidFill>
                <a:schemeClr val="tx1"/>
              </a:solidFill>
              <a:latin typeface="Calibri" panose="020F0502020204030204" charset="0"/>
              <a:cs typeface="Calibri" panose="020F0502020204030204" charset="0"/>
            </a:endParaRPr>
          </a:p>
        </p:txBody>
      </p:sp>
      <p:sp>
        <p:nvSpPr>
          <p:cNvPr id="8" name="Rounded Rectangular Callout 2"/>
          <p:cNvSpPr/>
          <p:nvPr/>
        </p:nvSpPr>
        <p:spPr>
          <a:xfrm>
            <a:off x="8096886" y="2584450"/>
            <a:ext cx="2381249" cy="1193106"/>
          </a:xfrm>
          <a:prstGeom prst="wedgeRoundRectCallout">
            <a:avLst>
              <a:gd name="adj1" fmla="val -41489"/>
              <a:gd name="adj2" fmla="val 115723"/>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10000"/>
              </a:lnSpc>
              <a:buFont typeface="Arial" panose="020B0604020202020204" pitchFamily="34" charset="0"/>
              <a:buNone/>
            </a:pPr>
            <a:r>
              <a:rPr lang="en-US" sz="2400" b="1" dirty="0" err="1">
                <a:solidFill>
                  <a:schemeClr val="tx1"/>
                </a:solidFill>
                <a:latin typeface="Calibri" panose="020F0502020204030204" charset="0"/>
                <a:cs typeface="Calibri" panose="020F0502020204030204" charset="0"/>
              </a:rPr>
              <a:t>Vậy</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sao</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Hỏa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xa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hơn</a:t>
            </a:r>
            <a:endParaRPr lang="en-US" sz="2400" b="1" dirty="0">
              <a:solidFill>
                <a:schemeClr val="tx1"/>
              </a:solidFill>
              <a:latin typeface="Calibri" panose="020F0502020204030204" charset="0"/>
              <a:cs typeface="Calibri" panose="020F0502020204030204" charset="0"/>
            </a:endParaRPr>
          </a:p>
        </p:txBody>
      </p:sp>
      <p:sp>
        <p:nvSpPr>
          <p:cNvPr id="2" name="Text Box 1"/>
          <p:cNvSpPr txBox="1"/>
          <p:nvPr/>
        </p:nvSpPr>
        <p:spPr>
          <a:xfrm>
            <a:off x="1015365" y="3735705"/>
            <a:ext cx="2193925" cy="460375"/>
          </a:xfrm>
          <a:prstGeom prst="rect">
            <a:avLst/>
          </a:prstGeom>
          <a:noFill/>
        </p:spPr>
        <p:txBody>
          <a:bodyPr wrap="square" rtlCol="0" anchor="t">
            <a:spAutoFit/>
          </a:bodyPr>
          <a:p>
            <a:r>
              <a:rPr lang="en-US" sz="2400" b="1" dirty="0">
                <a:solidFill>
                  <a:srgbClr val="FF0000"/>
                </a:solidFill>
                <a:latin typeface="Calibri" panose="020F0502020204030204" charset="0"/>
                <a:cs typeface="Calibri" panose="020F0502020204030204" charset="0"/>
                <a:sym typeface="+mn-ea"/>
              </a:rPr>
              <a:t>108 000 000</a:t>
            </a:r>
            <a:endParaRPr lang="en-US" sz="2400" b="1" dirty="0">
              <a:solidFill>
                <a:srgbClr val="FF0000"/>
              </a:solidFill>
              <a:latin typeface="Calibri" panose="020F0502020204030204" charset="0"/>
              <a:cs typeface="Calibri" panose="020F0502020204030204" charset="0"/>
              <a:sym typeface="+mn-ea"/>
            </a:endParaRPr>
          </a:p>
        </p:txBody>
      </p:sp>
      <p:sp>
        <p:nvSpPr>
          <p:cNvPr id="3" name="Text Box 2"/>
          <p:cNvSpPr txBox="1"/>
          <p:nvPr/>
        </p:nvSpPr>
        <p:spPr>
          <a:xfrm>
            <a:off x="4338320" y="3357880"/>
            <a:ext cx="2193925" cy="460375"/>
          </a:xfrm>
          <a:prstGeom prst="rect">
            <a:avLst/>
          </a:prstGeom>
          <a:noFill/>
        </p:spPr>
        <p:txBody>
          <a:bodyPr wrap="square" rtlCol="0" anchor="t">
            <a:spAutoFit/>
          </a:bodyPr>
          <a:p>
            <a:r>
              <a:rPr lang="en-US" sz="2400" b="1" dirty="0">
                <a:solidFill>
                  <a:srgbClr val="FF0000"/>
                </a:solidFill>
                <a:latin typeface="Calibri" panose="020F0502020204030204" charset="0"/>
                <a:cs typeface="Calibri" panose="020F0502020204030204" charset="0"/>
                <a:sym typeface="+mn-ea"/>
              </a:rPr>
              <a:t>230 000 000</a:t>
            </a:r>
            <a:endParaRPr lang="en-US" sz="2400" b="1" dirty="0">
              <a:solidFill>
                <a:srgbClr val="FF0000"/>
              </a:solidFill>
              <a:latin typeface="Calibri" panose="020F0502020204030204" charset="0"/>
              <a:cs typeface="Calibri" panose="020F0502020204030204" charset="0"/>
              <a:sym typeface="+mn-ea"/>
            </a:endParaRPr>
          </a:p>
        </p:txBody>
      </p:sp>
      <p:grpSp>
        <p:nvGrpSpPr>
          <p:cNvPr id="11" name="Group 10"/>
          <p:cNvGrpSpPr/>
          <p:nvPr/>
        </p:nvGrpSpPr>
        <p:grpSpPr>
          <a:xfrm>
            <a:off x="2827655" y="0"/>
            <a:ext cx="6089650" cy="1371600"/>
            <a:chOff x="4453" y="0"/>
            <a:chExt cx="9590" cy="2160"/>
          </a:xfrm>
        </p:grpSpPr>
        <p:sp>
          <p:nvSpPr>
            <p:cNvPr id="28679"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4"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131763" y="-7175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69600" y="952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366385"/>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69600" y="5366385"/>
            <a:ext cx="1371600" cy="1371600"/>
          </a:xfrm>
          <a:prstGeom prst="rect">
            <a:avLst/>
          </a:prstGeom>
          <a:noFill/>
          <a:ln w="9525">
            <a:noFill/>
          </a:ln>
        </p:spPr>
      </p:pic>
      <p:sp>
        <p:nvSpPr>
          <p:cNvPr id="2" name="Text Box 9"/>
          <p:cNvSpPr txBox="1"/>
          <p:nvPr/>
        </p:nvSpPr>
        <p:spPr>
          <a:xfrm>
            <a:off x="3256915" y="0"/>
            <a:ext cx="4987290" cy="459740"/>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3" name="Text Box 9"/>
          <p:cNvSpPr txBox="1"/>
          <p:nvPr/>
        </p:nvSpPr>
        <p:spPr>
          <a:xfrm>
            <a:off x="5196840" y="507365"/>
            <a:ext cx="1362075" cy="461010"/>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4" name="Text Box 9"/>
          <p:cNvSpPr txBox="1"/>
          <p:nvPr/>
        </p:nvSpPr>
        <p:spPr>
          <a:xfrm>
            <a:off x="3256915" y="910590"/>
            <a:ext cx="6090285" cy="461010"/>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4739640" y="461645"/>
            <a:ext cx="181927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41375" y="3402965"/>
            <a:ext cx="3583305" cy="3583305"/>
          </a:xfrm>
          <a:prstGeom prst="rect">
            <a:avLst/>
          </a:prstGeom>
        </p:spPr>
      </p:pic>
      <p:sp>
        <p:nvSpPr>
          <p:cNvPr id="7" name="Speech Bubble: Rectangle with Corners Rounded 6"/>
          <p:cNvSpPr/>
          <p:nvPr/>
        </p:nvSpPr>
        <p:spPr>
          <a:xfrm>
            <a:off x="626745" y="1701165"/>
            <a:ext cx="6090285" cy="1372235"/>
          </a:xfrm>
          <a:custGeom>
            <a:avLst/>
            <a:gdLst>
              <a:gd name="connsiteX0" fmla="*/ 0 w 4648200"/>
              <a:gd name="connsiteY0" fmla="*/ 264667 h 1587969"/>
              <a:gd name="connsiteX1" fmla="*/ 264667 w 4648200"/>
              <a:gd name="connsiteY1" fmla="*/ 0 h 1587969"/>
              <a:gd name="connsiteX2" fmla="*/ 774700 w 4648200"/>
              <a:gd name="connsiteY2" fmla="*/ 0 h 1587969"/>
              <a:gd name="connsiteX3" fmla="*/ 774700 w 4648200"/>
              <a:gd name="connsiteY3" fmla="*/ 0 h 1587969"/>
              <a:gd name="connsiteX4" fmla="*/ 1936750 w 4648200"/>
              <a:gd name="connsiteY4" fmla="*/ 0 h 1587969"/>
              <a:gd name="connsiteX5" fmla="*/ 4383533 w 4648200"/>
              <a:gd name="connsiteY5" fmla="*/ 0 h 1587969"/>
              <a:gd name="connsiteX6" fmla="*/ 4648200 w 4648200"/>
              <a:gd name="connsiteY6" fmla="*/ 264667 h 1587969"/>
              <a:gd name="connsiteX7" fmla="*/ 4648200 w 4648200"/>
              <a:gd name="connsiteY7" fmla="*/ 926315 h 1587969"/>
              <a:gd name="connsiteX8" fmla="*/ 4648200 w 4648200"/>
              <a:gd name="connsiteY8" fmla="*/ 926315 h 1587969"/>
              <a:gd name="connsiteX9" fmla="*/ 4648200 w 4648200"/>
              <a:gd name="connsiteY9" fmla="*/ 1323308 h 1587969"/>
              <a:gd name="connsiteX10" fmla="*/ 4648200 w 4648200"/>
              <a:gd name="connsiteY10" fmla="*/ 1323302 h 1587969"/>
              <a:gd name="connsiteX11" fmla="*/ 4383533 w 4648200"/>
              <a:gd name="connsiteY11" fmla="*/ 1587969 h 1587969"/>
              <a:gd name="connsiteX12" fmla="*/ 1936750 w 4648200"/>
              <a:gd name="connsiteY12" fmla="*/ 1587969 h 1587969"/>
              <a:gd name="connsiteX13" fmla="*/ 587021 w 4648200"/>
              <a:gd name="connsiteY13" fmla="*/ 2125798 h 1587969"/>
              <a:gd name="connsiteX14" fmla="*/ 774700 w 4648200"/>
              <a:gd name="connsiteY14" fmla="*/ 1587969 h 1587969"/>
              <a:gd name="connsiteX15" fmla="*/ 264667 w 4648200"/>
              <a:gd name="connsiteY15" fmla="*/ 1587969 h 1587969"/>
              <a:gd name="connsiteX16" fmla="*/ 0 w 4648200"/>
              <a:gd name="connsiteY16" fmla="*/ 1323302 h 1587969"/>
              <a:gd name="connsiteX17" fmla="*/ 0 w 4648200"/>
              <a:gd name="connsiteY17" fmla="*/ 1323308 h 1587969"/>
              <a:gd name="connsiteX18" fmla="*/ 0 w 4648200"/>
              <a:gd name="connsiteY18" fmla="*/ 926315 h 1587969"/>
              <a:gd name="connsiteX19" fmla="*/ 0 w 4648200"/>
              <a:gd name="connsiteY19" fmla="*/ 926315 h 1587969"/>
              <a:gd name="connsiteX20" fmla="*/ 0 w 4648200"/>
              <a:gd name="connsiteY20" fmla="*/ 264667 h 158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48200" h="1587969" fill="none" extrusionOk="0">
                <a:moveTo>
                  <a:pt x="0" y="264667"/>
                </a:moveTo>
                <a:cubicBezTo>
                  <a:pt x="-4591" y="108970"/>
                  <a:pt x="116258" y="18204"/>
                  <a:pt x="264667" y="0"/>
                </a:cubicBezTo>
                <a:cubicBezTo>
                  <a:pt x="414067" y="-24054"/>
                  <a:pt x="708217" y="13366"/>
                  <a:pt x="774700" y="0"/>
                </a:cubicBezTo>
                <a:lnTo>
                  <a:pt x="774700" y="0"/>
                </a:lnTo>
                <a:cubicBezTo>
                  <a:pt x="1099500" y="85579"/>
                  <a:pt x="1634715" y="-60642"/>
                  <a:pt x="1936750" y="0"/>
                </a:cubicBezTo>
                <a:cubicBezTo>
                  <a:pt x="3013266" y="-78244"/>
                  <a:pt x="3368953" y="115028"/>
                  <a:pt x="4383533" y="0"/>
                </a:cubicBezTo>
                <a:cubicBezTo>
                  <a:pt x="4516524" y="-2140"/>
                  <a:pt x="4639222" y="117762"/>
                  <a:pt x="4648200" y="264667"/>
                </a:cubicBezTo>
                <a:cubicBezTo>
                  <a:pt x="4696458" y="543292"/>
                  <a:pt x="4659558" y="710827"/>
                  <a:pt x="4648200" y="926315"/>
                </a:cubicBezTo>
                <a:lnTo>
                  <a:pt x="4648200" y="926315"/>
                </a:lnTo>
                <a:cubicBezTo>
                  <a:pt x="4622034" y="1119507"/>
                  <a:pt x="4673481" y="1263229"/>
                  <a:pt x="4648200" y="1323308"/>
                </a:cubicBezTo>
                <a:lnTo>
                  <a:pt x="4648200" y="1323302"/>
                </a:lnTo>
                <a:cubicBezTo>
                  <a:pt x="4659778" y="1480552"/>
                  <a:pt x="4505186" y="1584141"/>
                  <a:pt x="4383533" y="1587969"/>
                </a:cubicBezTo>
                <a:cubicBezTo>
                  <a:pt x="3829367" y="1643522"/>
                  <a:pt x="2768892" y="1565498"/>
                  <a:pt x="1936750" y="1587969"/>
                </a:cubicBezTo>
                <a:cubicBezTo>
                  <a:pt x="1582826" y="1841539"/>
                  <a:pt x="959586" y="2039262"/>
                  <a:pt x="587021" y="2125798"/>
                </a:cubicBezTo>
                <a:cubicBezTo>
                  <a:pt x="631103" y="1898665"/>
                  <a:pt x="722975" y="1860465"/>
                  <a:pt x="774700" y="1587969"/>
                </a:cubicBezTo>
                <a:cubicBezTo>
                  <a:pt x="586023" y="1558015"/>
                  <a:pt x="323479" y="1597939"/>
                  <a:pt x="264667" y="1587969"/>
                </a:cubicBezTo>
                <a:cubicBezTo>
                  <a:pt x="119162" y="1558845"/>
                  <a:pt x="18691" y="1470045"/>
                  <a:pt x="0" y="1323302"/>
                </a:cubicBezTo>
                <a:lnTo>
                  <a:pt x="0" y="1323308"/>
                </a:lnTo>
                <a:cubicBezTo>
                  <a:pt x="-14554" y="1242865"/>
                  <a:pt x="-29805" y="1041122"/>
                  <a:pt x="0" y="926315"/>
                </a:cubicBezTo>
                <a:lnTo>
                  <a:pt x="0" y="926315"/>
                </a:lnTo>
                <a:cubicBezTo>
                  <a:pt x="37151" y="823129"/>
                  <a:pt x="27799" y="528303"/>
                  <a:pt x="0" y="264667"/>
                </a:cubicBezTo>
                <a:close/>
              </a:path>
              <a:path w="4648200" h="1587969" stroke="0" extrusionOk="0">
                <a:moveTo>
                  <a:pt x="0" y="264667"/>
                </a:moveTo>
                <a:cubicBezTo>
                  <a:pt x="14925" y="112507"/>
                  <a:pt x="108542" y="488"/>
                  <a:pt x="264667" y="0"/>
                </a:cubicBezTo>
                <a:cubicBezTo>
                  <a:pt x="388873" y="-40466"/>
                  <a:pt x="555138" y="-37562"/>
                  <a:pt x="774700" y="0"/>
                </a:cubicBezTo>
                <a:lnTo>
                  <a:pt x="774700" y="0"/>
                </a:lnTo>
                <a:cubicBezTo>
                  <a:pt x="1296051" y="37411"/>
                  <a:pt x="1625941" y="-72725"/>
                  <a:pt x="1936750" y="0"/>
                </a:cubicBezTo>
                <a:cubicBezTo>
                  <a:pt x="2727285" y="-154272"/>
                  <a:pt x="3314989" y="-5549"/>
                  <a:pt x="4383533" y="0"/>
                </a:cubicBezTo>
                <a:cubicBezTo>
                  <a:pt x="4514872" y="8266"/>
                  <a:pt x="4657061" y="117967"/>
                  <a:pt x="4648200" y="264667"/>
                </a:cubicBezTo>
                <a:cubicBezTo>
                  <a:pt x="4641878" y="409472"/>
                  <a:pt x="4707296" y="693526"/>
                  <a:pt x="4648200" y="926315"/>
                </a:cubicBezTo>
                <a:lnTo>
                  <a:pt x="4648200" y="926315"/>
                </a:lnTo>
                <a:cubicBezTo>
                  <a:pt x="4657062" y="1065173"/>
                  <a:pt x="4671698" y="1266494"/>
                  <a:pt x="4648200" y="1323308"/>
                </a:cubicBezTo>
                <a:lnTo>
                  <a:pt x="4648200" y="1323302"/>
                </a:lnTo>
                <a:cubicBezTo>
                  <a:pt x="4659601" y="1449351"/>
                  <a:pt x="4535550" y="1594076"/>
                  <a:pt x="4383533" y="1587969"/>
                </a:cubicBezTo>
                <a:cubicBezTo>
                  <a:pt x="3403035" y="1568142"/>
                  <a:pt x="2725080" y="1659675"/>
                  <a:pt x="1936750" y="1587969"/>
                </a:cubicBezTo>
                <a:cubicBezTo>
                  <a:pt x="1481058" y="1770386"/>
                  <a:pt x="1101323" y="2012785"/>
                  <a:pt x="587021" y="2125798"/>
                </a:cubicBezTo>
                <a:cubicBezTo>
                  <a:pt x="691159" y="1939570"/>
                  <a:pt x="684392" y="1737395"/>
                  <a:pt x="774700" y="1587969"/>
                </a:cubicBezTo>
                <a:cubicBezTo>
                  <a:pt x="559158" y="1556382"/>
                  <a:pt x="316592" y="1589451"/>
                  <a:pt x="264667" y="1587969"/>
                </a:cubicBezTo>
                <a:cubicBezTo>
                  <a:pt x="127684" y="1590874"/>
                  <a:pt x="3650" y="1483280"/>
                  <a:pt x="0" y="1323302"/>
                </a:cubicBezTo>
                <a:lnTo>
                  <a:pt x="0" y="1323308"/>
                </a:lnTo>
                <a:cubicBezTo>
                  <a:pt x="3141" y="1220064"/>
                  <a:pt x="-24443" y="1038669"/>
                  <a:pt x="0" y="926315"/>
                </a:cubicBezTo>
                <a:lnTo>
                  <a:pt x="0" y="926315"/>
                </a:lnTo>
                <a:cubicBezTo>
                  <a:pt x="-22358" y="663439"/>
                  <a:pt x="-34387" y="552199"/>
                  <a:pt x="0" y="264667"/>
                </a:cubicBezTo>
                <a:close/>
              </a:path>
            </a:pathLst>
          </a:custGeom>
          <a:solidFill>
            <a:schemeClr val="bg1"/>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p>
            <a:pPr lvl="0" algn="ctr">
              <a:defRPr/>
            </a:pPr>
            <a:r>
              <a:rPr lang="en-US" sz="3200" b="1" dirty="0">
                <a:solidFill>
                  <a:prstClr val="black"/>
                </a:solidFill>
              </a:rPr>
              <a:t>Quy </a:t>
            </a:r>
            <a:r>
              <a:rPr lang="en-US" sz="3200" b="1" dirty="0" err="1">
                <a:solidFill>
                  <a:prstClr val="black"/>
                </a:solidFill>
              </a:rPr>
              <a:t>tắc</a:t>
            </a:r>
            <a:r>
              <a:rPr lang="en-US" sz="3200" b="1" dirty="0">
                <a:solidFill>
                  <a:prstClr val="black"/>
                </a:solidFill>
              </a:rPr>
              <a:t> so </a:t>
            </a:r>
            <a:r>
              <a:rPr lang="en-US" sz="3200" b="1" dirty="0" err="1">
                <a:solidFill>
                  <a:prstClr val="black"/>
                </a:solidFill>
              </a:rPr>
              <a:t>sánh</a:t>
            </a:r>
            <a:r>
              <a:rPr lang="en-US" sz="3200" b="1" dirty="0">
                <a:solidFill>
                  <a:prstClr val="black"/>
                </a:solidFill>
              </a:rPr>
              <a:t> </a:t>
            </a:r>
            <a:r>
              <a:rPr lang="en-US" sz="3200" b="1" dirty="0" err="1">
                <a:solidFill>
                  <a:prstClr val="black"/>
                </a:solidFill>
              </a:rPr>
              <a:t>hai</a:t>
            </a:r>
            <a:r>
              <a:rPr lang="en-US" sz="3200" b="1" dirty="0">
                <a:solidFill>
                  <a:prstClr val="black"/>
                </a:solidFill>
              </a:rPr>
              <a:t> </a:t>
            </a:r>
            <a:r>
              <a:rPr lang="en-US" sz="3200" b="1" dirty="0" err="1">
                <a:solidFill>
                  <a:prstClr val="black"/>
                </a:solidFill>
              </a:rPr>
              <a:t>số</a:t>
            </a:r>
            <a:r>
              <a:rPr lang="en-US" sz="3200" b="1" dirty="0">
                <a:solidFill>
                  <a:prstClr val="black"/>
                </a:solidFill>
              </a:rPr>
              <a:t> </a:t>
            </a:r>
            <a:r>
              <a:rPr lang="en-US" sz="3200" b="1" dirty="0" err="1">
                <a:solidFill>
                  <a:prstClr val="black"/>
                </a:solidFill>
              </a:rPr>
              <a:t>có</a:t>
            </a:r>
            <a:r>
              <a:rPr lang="en-US" sz="3200" b="1" dirty="0">
                <a:solidFill>
                  <a:prstClr val="black"/>
                </a:solidFill>
              </a:rPr>
              <a:t> </a:t>
            </a:r>
            <a:r>
              <a:rPr lang="en-US" sz="3200" b="1" dirty="0" err="1">
                <a:solidFill>
                  <a:prstClr val="black"/>
                </a:solidFill>
              </a:rPr>
              <a:t>nhiều</a:t>
            </a:r>
            <a:r>
              <a:rPr lang="en-US" sz="3200" b="1" dirty="0">
                <a:solidFill>
                  <a:prstClr val="black"/>
                </a:solidFill>
              </a:rPr>
              <a:t> </a:t>
            </a:r>
            <a:r>
              <a:rPr lang="en-US" sz="3200" b="1" dirty="0" err="1">
                <a:solidFill>
                  <a:prstClr val="black"/>
                </a:solidFill>
              </a:rPr>
              <a:t>chữ</a:t>
            </a:r>
            <a:r>
              <a:rPr lang="en-US" sz="3200" b="1" dirty="0">
                <a:solidFill>
                  <a:prstClr val="black"/>
                </a:solidFill>
              </a:rPr>
              <a:t> </a:t>
            </a:r>
            <a:r>
              <a:rPr lang="en-US" sz="3200" b="1" dirty="0" err="1">
                <a:solidFill>
                  <a:prstClr val="black"/>
                </a:solidFill>
              </a:rPr>
              <a:t>số</a:t>
            </a:r>
            <a:r>
              <a:rPr lang="en-US" sz="3200" b="1" dirty="0">
                <a:solidFill>
                  <a:prstClr val="black"/>
                </a:solidFill>
              </a:rPr>
              <a:t>:</a:t>
            </a:r>
            <a:r>
              <a:rPr lang="en-US" sz="3600" b="1" dirty="0">
                <a:solidFill>
                  <a:prstClr val="black"/>
                </a:solidFill>
              </a:rPr>
              <a:t> </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6" name="Rectangle: Rounded Corners 1"/>
          <p:cNvSpPr/>
          <p:nvPr/>
        </p:nvSpPr>
        <p:spPr>
          <a:xfrm>
            <a:off x="2237105" y="3324225"/>
            <a:ext cx="8714105" cy="3319145"/>
          </a:xfrm>
          <a:custGeom>
            <a:avLst/>
            <a:gdLst>
              <a:gd name="connsiteX0" fmla="*/ 0 w 8391525"/>
              <a:gd name="connsiteY0" fmla="*/ 553250 h 3319431"/>
              <a:gd name="connsiteX1" fmla="*/ 553250 w 8391525"/>
              <a:gd name="connsiteY1" fmla="*/ 0 h 3319431"/>
              <a:gd name="connsiteX2" fmla="*/ 7838275 w 8391525"/>
              <a:gd name="connsiteY2" fmla="*/ 0 h 3319431"/>
              <a:gd name="connsiteX3" fmla="*/ 8391525 w 8391525"/>
              <a:gd name="connsiteY3" fmla="*/ 553250 h 3319431"/>
              <a:gd name="connsiteX4" fmla="*/ 8391525 w 8391525"/>
              <a:gd name="connsiteY4" fmla="*/ 2766181 h 3319431"/>
              <a:gd name="connsiteX5" fmla="*/ 7838275 w 8391525"/>
              <a:gd name="connsiteY5" fmla="*/ 3319431 h 3319431"/>
              <a:gd name="connsiteX6" fmla="*/ 553250 w 8391525"/>
              <a:gd name="connsiteY6" fmla="*/ 3319431 h 3319431"/>
              <a:gd name="connsiteX7" fmla="*/ 0 w 8391525"/>
              <a:gd name="connsiteY7" fmla="*/ 2766181 h 3319431"/>
              <a:gd name="connsiteX8" fmla="*/ 0 w 8391525"/>
              <a:gd name="connsiteY8" fmla="*/ 553250 h 331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25" h="3319431" fill="none" extrusionOk="0">
                <a:moveTo>
                  <a:pt x="0" y="553250"/>
                </a:moveTo>
                <a:cubicBezTo>
                  <a:pt x="28895" y="212582"/>
                  <a:pt x="216940" y="-7619"/>
                  <a:pt x="553250" y="0"/>
                </a:cubicBezTo>
                <a:cubicBezTo>
                  <a:pt x="2131703" y="18744"/>
                  <a:pt x="4283883" y="-35776"/>
                  <a:pt x="7838275" y="0"/>
                </a:cubicBezTo>
                <a:cubicBezTo>
                  <a:pt x="8160467" y="-3220"/>
                  <a:pt x="8389277" y="204815"/>
                  <a:pt x="8391525" y="553250"/>
                </a:cubicBezTo>
                <a:cubicBezTo>
                  <a:pt x="8478969" y="1566641"/>
                  <a:pt x="8483793" y="2082582"/>
                  <a:pt x="8391525" y="2766181"/>
                </a:cubicBezTo>
                <a:cubicBezTo>
                  <a:pt x="8392112" y="3065741"/>
                  <a:pt x="8134181" y="3295419"/>
                  <a:pt x="7838275" y="3319431"/>
                </a:cubicBezTo>
                <a:cubicBezTo>
                  <a:pt x="6299903" y="3268403"/>
                  <a:pt x="3946348" y="3282352"/>
                  <a:pt x="553250" y="3319431"/>
                </a:cubicBezTo>
                <a:cubicBezTo>
                  <a:pt x="207265" y="3348605"/>
                  <a:pt x="31447" y="3088746"/>
                  <a:pt x="0" y="2766181"/>
                </a:cubicBezTo>
                <a:cubicBezTo>
                  <a:pt x="36009" y="2073285"/>
                  <a:pt x="-149224" y="780332"/>
                  <a:pt x="0" y="553250"/>
                </a:cubicBezTo>
                <a:close/>
              </a:path>
              <a:path w="8391525" h="3319431" stroke="0" extrusionOk="0">
                <a:moveTo>
                  <a:pt x="0" y="553250"/>
                </a:moveTo>
                <a:cubicBezTo>
                  <a:pt x="-45719" y="230919"/>
                  <a:pt x="247744" y="-22242"/>
                  <a:pt x="553250" y="0"/>
                </a:cubicBezTo>
                <a:cubicBezTo>
                  <a:pt x="3863345" y="-88310"/>
                  <a:pt x="6265323" y="-77351"/>
                  <a:pt x="7838275" y="0"/>
                </a:cubicBezTo>
                <a:cubicBezTo>
                  <a:pt x="8199093" y="14629"/>
                  <a:pt x="8346694" y="273226"/>
                  <a:pt x="8391525" y="553250"/>
                </a:cubicBezTo>
                <a:cubicBezTo>
                  <a:pt x="8246555" y="1161248"/>
                  <a:pt x="8403392" y="1740904"/>
                  <a:pt x="8391525" y="2766181"/>
                </a:cubicBezTo>
                <a:cubicBezTo>
                  <a:pt x="8361121" y="3038821"/>
                  <a:pt x="8146075" y="3354886"/>
                  <a:pt x="7838275" y="3319431"/>
                </a:cubicBezTo>
                <a:cubicBezTo>
                  <a:pt x="4289280" y="3440830"/>
                  <a:pt x="2894436" y="3454976"/>
                  <a:pt x="553250" y="3319431"/>
                </a:cubicBezTo>
                <a:cubicBezTo>
                  <a:pt x="278032" y="3312045"/>
                  <a:pt x="462" y="3077640"/>
                  <a:pt x="0" y="2766181"/>
                </a:cubicBezTo>
                <a:cubicBezTo>
                  <a:pt x="-43329" y="2376312"/>
                  <a:pt x="72630" y="1441550"/>
                  <a:pt x="0" y="553250"/>
                </a:cubicBezTo>
                <a:close/>
              </a:path>
            </a:pathLst>
          </a:custGeom>
          <a:solidFill>
            <a:srgbClr val="FCF9C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9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2"/>
          <p:cNvSpPr txBox="1"/>
          <p:nvPr/>
        </p:nvSpPr>
        <p:spPr>
          <a:xfrm>
            <a:off x="3092450" y="3657926"/>
            <a:ext cx="7677150" cy="521970"/>
          </a:xfrm>
          <a:prstGeom prst="rect">
            <a:avLst/>
          </a:prstGeom>
          <a:noFill/>
        </p:spPr>
        <p:txBody>
          <a:bodyPr wrap="square" rtlCol="0">
            <a:spAutoFit/>
          </a:bodyPr>
          <a:p>
            <a:pPr lvl="0" algn="just" defTabSz="914400">
              <a:defRPr/>
            </a:pPr>
            <a:r>
              <a:rPr lang="vi-VN" sz="2800" b="1" dirty="0">
                <a:solidFill>
                  <a:srgbClr val="70AD47">
                    <a:lumMod val="75000"/>
                  </a:srgbClr>
                </a:solidFill>
                <a:latin typeface="Calibri" panose="020F0502020204030204" charset="0"/>
                <a:cs typeface="Calibri" panose="020F0502020204030204" charset="0"/>
              </a:rPr>
              <a:t>Số nào có nhiều chữ số hơn thì lớn hơn. </a:t>
            </a:r>
            <a:endParaRPr kumimoji="0" lang="vi-VN" sz="2800" b="1" i="0" u="none" strike="noStrike" kern="1200" cap="none" spc="0" normalizeH="0" baseline="0" noProof="0" dirty="0">
              <a:ln>
                <a:noFill/>
              </a:ln>
              <a:solidFill>
                <a:srgbClr val="70AD47">
                  <a:lumMod val="75000"/>
                </a:srgbClr>
              </a:solidFill>
              <a:effectLst/>
              <a:uLnTx/>
              <a:uFillTx/>
              <a:latin typeface="Calibri" panose="020F0502020204030204" charset="0"/>
              <a:cs typeface="Calibri" panose="020F0502020204030204" charset="0"/>
            </a:endParaRPr>
          </a:p>
        </p:txBody>
      </p:sp>
      <p:sp>
        <p:nvSpPr>
          <p:cNvPr id="11" name="TextBox 3"/>
          <p:cNvSpPr txBox="1"/>
          <p:nvPr/>
        </p:nvSpPr>
        <p:spPr>
          <a:xfrm>
            <a:off x="3040380" y="4290978"/>
            <a:ext cx="7715249" cy="1322070"/>
          </a:xfrm>
          <a:prstGeom prst="rect">
            <a:avLst/>
          </a:prstGeom>
          <a:noFill/>
        </p:spPr>
        <p:txBody>
          <a:bodyPr wrap="square" rtlCol="0">
            <a:spAutoFit/>
          </a:bodyPr>
          <a:p>
            <a:pPr lvl="0" algn="just" defTabSz="914400">
              <a:defRPr/>
            </a:pPr>
            <a:r>
              <a:rPr lang="en-US" sz="2800" b="1" dirty="0" err="1">
                <a:solidFill>
                  <a:srgbClr val="70AD47">
                    <a:lumMod val="75000"/>
                  </a:srgbClr>
                </a:solidFill>
                <a:latin typeface="Calibri" panose="020F0502020204030204" charset="0"/>
                <a:cs typeface="Calibri" panose="020F0502020204030204" charset="0"/>
              </a:rPr>
              <a:t>Nếu</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hai</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số</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có</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cùng</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số</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chữ</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số</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thì</a:t>
            </a:r>
            <a:r>
              <a:rPr lang="en-US" sz="2800" b="1" dirty="0">
                <a:solidFill>
                  <a:srgbClr val="70AD47">
                    <a:lumMod val="75000"/>
                  </a:srgbClr>
                </a:solidFill>
                <a:latin typeface="Calibri" panose="020F0502020204030204" charset="0"/>
                <a:cs typeface="Calibri" panose="020F0502020204030204" charset="0"/>
              </a:rPr>
              <a:t> so </a:t>
            </a:r>
            <a:r>
              <a:rPr lang="en-US" sz="2800" b="1" dirty="0" err="1">
                <a:solidFill>
                  <a:srgbClr val="70AD47">
                    <a:lumMod val="75000"/>
                  </a:srgbClr>
                </a:solidFill>
                <a:latin typeface="Calibri" panose="020F0502020204030204" charset="0"/>
                <a:cs typeface="Calibri" panose="020F0502020204030204" charset="0"/>
              </a:rPr>
              <a:t>sánh</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từng</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cặp</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chữ</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số</a:t>
            </a:r>
            <a:r>
              <a:rPr lang="en-US" sz="2800" b="1" dirty="0">
                <a:solidFill>
                  <a:srgbClr val="70AD47">
                    <a:lumMod val="75000"/>
                  </a:srgbClr>
                </a:solidFill>
                <a:latin typeface="Calibri" panose="020F0502020204030204" charset="0"/>
                <a:cs typeface="Calibri" panose="020F0502020204030204" charset="0"/>
              </a:rPr>
              <a:t> ở </a:t>
            </a:r>
            <a:r>
              <a:rPr lang="en-US" sz="2800" b="1" dirty="0" err="1">
                <a:solidFill>
                  <a:srgbClr val="70AD47">
                    <a:lumMod val="75000"/>
                  </a:srgbClr>
                </a:solidFill>
                <a:latin typeface="Calibri" panose="020F0502020204030204" charset="0"/>
                <a:cs typeface="Calibri" panose="020F0502020204030204" charset="0"/>
              </a:rPr>
              <a:t>cùng</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một</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hàng</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kể</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từ</a:t>
            </a:r>
            <a:r>
              <a:rPr lang="en-US" sz="2800" b="1" dirty="0">
                <a:solidFill>
                  <a:srgbClr val="70AD47">
                    <a:lumMod val="75000"/>
                  </a:srgbClr>
                </a:solidFill>
                <a:latin typeface="Calibri" panose="020F0502020204030204" charset="0"/>
                <a:cs typeface="Calibri" panose="020F0502020204030204" charset="0"/>
              </a:rPr>
              <a:t> </a:t>
            </a:r>
            <a:r>
              <a:rPr lang="en-US" sz="2800" b="1" dirty="0" err="1">
                <a:solidFill>
                  <a:srgbClr val="70AD47">
                    <a:lumMod val="75000"/>
                  </a:srgbClr>
                </a:solidFill>
                <a:latin typeface="Calibri" panose="020F0502020204030204" charset="0"/>
                <a:cs typeface="Calibri" panose="020F0502020204030204" charset="0"/>
              </a:rPr>
              <a:t>trái</a:t>
            </a:r>
            <a:r>
              <a:rPr lang="en-US" sz="2800" b="1" dirty="0">
                <a:solidFill>
                  <a:srgbClr val="70AD47">
                    <a:lumMod val="75000"/>
                  </a:srgbClr>
                </a:solidFill>
                <a:latin typeface="Calibri" panose="020F0502020204030204" charset="0"/>
                <a:cs typeface="Calibri" panose="020F0502020204030204" charset="0"/>
              </a:rPr>
              <a:t> sang </a:t>
            </a:r>
            <a:r>
              <a:rPr lang="en-US" sz="2800" b="1" dirty="0" err="1">
                <a:solidFill>
                  <a:srgbClr val="70AD47">
                    <a:lumMod val="75000"/>
                  </a:srgbClr>
                </a:solidFill>
                <a:latin typeface="Calibri" panose="020F0502020204030204" charset="0"/>
                <a:cs typeface="Calibri" panose="020F0502020204030204" charset="0"/>
              </a:rPr>
              <a:t>phải</a:t>
            </a:r>
            <a:r>
              <a:rPr lang="en-US" sz="2800" b="1" dirty="0">
                <a:solidFill>
                  <a:srgbClr val="70AD47">
                    <a:lumMod val="75000"/>
                  </a:srgbClr>
                </a:solidFill>
                <a:latin typeface="Calibri" panose="020F0502020204030204" charset="0"/>
                <a:cs typeface="Calibri" panose="020F0502020204030204" charset="0"/>
              </a:rPr>
              <a:t>.</a:t>
            </a:r>
            <a:endParaRPr lang="en-US" sz="2800" b="1" dirty="0">
              <a:solidFill>
                <a:srgbClr val="70AD47">
                  <a:lumMod val="75000"/>
                </a:srgbClr>
              </a:solidFill>
              <a:latin typeface="Calibri" panose="020F0502020204030204" charset="0"/>
              <a:cs typeface="Calibri" panose="020F0502020204030204" charset="0"/>
            </a:endParaRPr>
          </a:p>
          <a:p>
            <a:pPr lvl="0" algn="just" defTabSz="914400">
              <a:defRPr/>
            </a:pPr>
            <a:endParaRPr kumimoji="0" lang="en-US" sz="2400" b="1" i="0" u="none" strike="noStrike" kern="1200" cap="none" spc="0" normalizeH="0" baseline="0" noProof="0" dirty="0">
              <a:ln>
                <a:noFill/>
              </a:ln>
              <a:solidFill>
                <a:srgbClr val="70AD47">
                  <a:lumMod val="75000"/>
                </a:srgbClr>
              </a:solidFill>
              <a:effectLst/>
              <a:uLnTx/>
              <a:uFillTx/>
              <a:latin typeface="Calibri" panose="020F0502020204030204" charset="0"/>
              <a:cs typeface="Calibri" panose="020F0502020204030204" charset="0"/>
            </a:endParaRPr>
          </a:p>
        </p:txBody>
      </p:sp>
      <p:pic>
        <p:nvPicPr>
          <p:cNvPr id="12" name="Picture 2" descr="tick-xanh - Cách Bỏ Thuốc Lá Trong 5 Ngày - Cai Thuốc Lá Hiệu Quả"/>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77576" y="3517431"/>
            <a:ext cx="662771" cy="6627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ick-xanh - Cách Bỏ Thuốc Lá Trong 5 Ngày - Cai Thuốc Lá Hiệu Quả"/>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72995" y="4296410"/>
            <a:ext cx="667385" cy="661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15303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pic>
        <p:nvPicPr>
          <p:cNvPr id="29" name="图片 8"/>
          <p:cNvPicPr>
            <a:picLocks noChangeAspect="1"/>
          </p:cNvPicPr>
          <p:nvPr/>
        </p:nvPicPr>
        <p:blipFill>
          <a:blip r:embed="rId5"/>
          <a:stretch>
            <a:fillRect/>
          </a:stretch>
        </p:blipFill>
        <p:spPr>
          <a:xfrm rot="161094">
            <a:off x="3017445" y="1864956"/>
            <a:ext cx="5730631" cy="3653592"/>
          </a:xfrm>
          <a:prstGeom prst="rect">
            <a:avLst/>
          </a:prstGeom>
        </p:spPr>
      </p:pic>
      <p:sp>
        <p:nvSpPr>
          <p:cNvPr id="3" name="Text Box 2"/>
          <p:cNvSpPr txBox="1"/>
          <p:nvPr/>
        </p:nvSpPr>
        <p:spPr>
          <a:xfrm>
            <a:off x="3730625" y="2814955"/>
            <a:ext cx="4361815" cy="1753235"/>
          </a:xfrm>
          <a:prstGeom prst="rect">
            <a:avLst/>
          </a:prstGeom>
          <a:noFill/>
        </p:spPr>
        <p:txBody>
          <a:bodyPr wrap="square" rtlCol="0">
            <a:spAutoFit/>
          </a:bodyPr>
          <a:p>
            <a:pPr algn="ctr"/>
            <a:r>
              <a:rPr lang="vi-VN" altLang="en-US" sz="5400" b="1">
                <a:gradFill>
                  <a:gsLst>
                    <a:gs pos="0">
                      <a:srgbClr val="14CD68"/>
                    </a:gs>
                    <a:gs pos="100000">
                      <a:srgbClr val="035C7D"/>
                    </a:gs>
                  </a:gsLst>
                  <a:lin scaled="0"/>
                </a:gradFill>
                <a:latin typeface="+mn-ea"/>
                <a:cs typeface="+mn-ea"/>
              </a:rPr>
              <a:t>HOẠT </a:t>
            </a:r>
            <a:r>
              <a:rPr lang="vi-VN" altLang="en-US" sz="5400" b="1">
                <a:gradFill>
                  <a:gsLst>
                    <a:gs pos="0">
                      <a:srgbClr val="14CD68"/>
                    </a:gs>
                    <a:gs pos="100000">
                      <a:srgbClr val="035C7D"/>
                    </a:gs>
                  </a:gsLst>
                  <a:lin scaled="0"/>
                </a:gradFill>
                <a:latin typeface="+mn-ea"/>
                <a:cs typeface="+mn-ea"/>
              </a:rPr>
              <a:t>ĐỘNG </a:t>
            </a:r>
            <a:endParaRPr lang="vi-VN" altLang="en-US" sz="5400" b="1">
              <a:gradFill>
                <a:gsLst>
                  <a:gs pos="0">
                    <a:srgbClr val="14CD68"/>
                  </a:gs>
                  <a:gs pos="100000">
                    <a:srgbClr val="035C7D"/>
                  </a:gs>
                </a:gsLst>
                <a:lin scaled="0"/>
              </a:gradFill>
              <a:latin typeface="+mn-ea"/>
              <a:cs typeface="+mn-ea"/>
            </a:endParaRPr>
          </a:p>
        </p:txBody>
      </p:sp>
      <p:grpSp>
        <p:nvGrpSpPr>
          <p:cNvPr id="11" name="Group 10"/>
          <p:cNvGrpSpPr/>
          <p:nvPr/>
        </p:nvGrpSpPr>
        <p:grpSpPr>
          <a:xfrm>
            <a:off x="2827655" y="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Rectangle: Rounded Corners 1"/>
          <p:cNvSpPr/>
          <p:nvPr/>
        </p:nvSpPr>
        <p:spPr>
          <a:xfrm>
            <a:off x="63500" y="2255520"/>
            <a:ext cx="4552950" cy="3602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153035"/>
            <a:ext cx="1371600" cy="1371600"/>
          </a:xfrm>
          <a:prstGeom prst="rect">
            <a:avLst/>
          </a:prstGeom>
          <a:noFill/>
          <a:ln w="9525">
            <a:noFill/>
          </a:ln>
        </p:spPr>
      </p:pic>
      <p:grpSp>
        <p:nvGrpSpPr>
          <p:cNvPr id="11" name="Group 10"/>
          <p:cNvGrpSpPr/>
          <p:nvPr/>
        </p:nvGrpSpPr>
        <p:grpSpPr>
          <a:xfrm>
            <a:off x="2827655" y="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
        <p:nvSpPr>
          <p:cNvPr id="20" name="Tam giác Cân 4"/>
          <p:cNvSpPr/>
          <p:nvPr/>
        </p:nvSpPr>
        <p:spPr>
          <a:xfrm>
            <a:off x="514350" y="1252855"/>
            <a:ext cx="784860" cy="633095"/>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1</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Hộp Văn bản 7"/>
          <p:cNvSpPr txBox="1"/>
          <p:nvPr/>
        </p:nvSpPr>
        <p:spPr>
          <a:xfrm>
            <a:off x="1371354" y="1306654"/>
            <a:ext cx="4412226" cy="64516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&gt;, &lt;, =</a:t>
            </a:r>
            <a:endPar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sp>
        <p:nvSpPr>
          <p:cNvPr id="16" name="Rectangle: Rounded Corners 11"/>
          <p:cNvSpPr/>
          <p:nvPr/>
        </p:nvSpPr>
        <p:spPr>
          <a:xfrm>
            <a:off x="4733290" y="2289810"/>
            <a:ext cx="7381875" cy="34315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9" name="Rectangle: Rounded Corners 14"/>
          <p:cNvSpPr/>
          <p:nvPr/>
        </p:nvSpPr>
        <p:spPr>
          <a:xfrm>
            <a:off x="6781165" y="2593975"/>
            <a:ext cx="523875" cy="4953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dirty="0"/>
              <a:t>?</a:t>
            </a:r>
            <a:endParaRPr lang="en-US" sz="2400" dirty="0"/>
          </a:p>
        </p:txBody>
      </p:sp>
      <p:sp>
        <p:nvSpPr>
          <p:cNvPr id="33" name="Left Brace 32"/>
          <p:cNvSpPr/>
          <p:nvPr/>
        </p:nvSpPr>
        <p:spPr>
          <a:xfrm rot="5400000" flipH="1">
            <a:off x="8885555" y="2385060"/>
            <a:ext cx="366395" cy="3890645"/>
          </a:xfrm>
          <a:prstGeom prst="leftBrace">
            <a:avLst>
              <a:gd name="adj1" fmla="val 21258"/>
              <a:gd name="adj2" fmla="val 50000"/>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ln>
                <a:solidFill>
                  <a:srgbClr val="FF0000"/>
                </a:solidFill>
              </a:ln>
              <a:solidFill>
                <a:srgbClr val="FF0000"/>
              </a:solidFill>
            </a:endParaRPr>
          </a:p>
        </p:txBody>
      </p:sp>
      <p:sp>
        <p:nvSpPr>
          <p:cNvPr id="34" name="TextBox 31"/>
          <p:cNvSpPr txBox="1"/>
          <p:nvPr/>
        </p:nvSpPr>
        <p:spPr>
          <a:xfrm>
            <a:off x="8907145" y="4521200"/>
            <a:ext cx="1938020" cy="398780"/>
          </a:xfrm>
          <a:prstGeom prst="rect">
            <a:avLst/>
          </a:prstGeom>
          <a:noFill/>
        </p:spPr>
        <p:txBody>
          <a:bodyPr wrap="square" rtlCol="0">
            <a:spAutoFit/>
          </a:bodyPr>
          <a:p>
            <a:r>
              <a:rPr lang="en-US" sz="2000" dirty="0">
                <a:solidFill>
                  <a:srgbClr val="FF0000"/>
                </a:solidFill>
              </a:rPr>
              <a:t>3 405 000</a:t>
            </a:r>
            <a:endParaRPr lang="en-US" sz="2000" dirty="0">
              <a:solidFill>
                <a:srgbClr val="FF0000"/>
              </a:solidFill>
            </a:endParaRPr>
          </a:p>
        </p:txBody>
      </p:sp>
      <p:sp>
        <p:nvSpPr>
          <p:cNvPr id="37" name="TextBox 34"/>
          <p:cNvSpPr txBox="1"/>
          <p:nvPr/>
        </p:nvSpPr>
        <p:spPr>
          <a:xfrm>
            <a:off x="8851900" y="5831840"/>
            <a:ext cx="1514475" cy="398780"/>
          </a:xfrm>
          <a:prstGeom prst="rect">
            <a:avLst/>
          </a:prstGeom>
          <a:noFill/>
        </p:spPr>
        <p:txBody>
          <a:bodyPr wrap="square" rtlCol="0">
            <a:spAutoFit/>
          </a:bodyPr>
          <a:p>
            <a:r>
              <a:rPr lang="en-US" sz="2000" dirty="0">
                <a:solidFill>
                  <a:srgbClr val="FF0000"/>
                </a:solidFill>
              </a:rPr>
              <a:t>6 507 000</a:t>
            </a:r>
            <a:endParaRPr lang="en-US" altLang="en-US" sz="2000" dirty="0">
              <a:solidFill>
                <a:srgbClr val="FF0000"/>
              </a:solidFill>
            </a:endParaRPr>
          </a:p>
        </p:txBody>
      </p:sp>
      <p:sp>
        <p:nvSpPr>
          <p:cNvPr id="40" name="TextBox 2"/>
          <p:cNvSpPr txBox="1"/>
          <p:nvPr/>
        </p:nvSpPr>
        <p:spPr>
          <a:xfrm>
            <a:off x="-1" y="3638550"/>
            <a:ext cx="4657726" cy="521970"/>
          </a:xfrm>
          <a:prstGeom prst="rect">
            <a:avLst/>
          </a:prstGeom>
          <a:noFill/>
        </p:spPr>
        <p:txBody>
          <a:bodyPr wrap="square" rtlCol="0">
            <a:spAutoFit/>
          </a:bodyPr>
          <a:p>
            <a:r>
              <a:rPr lang="en-US" sz="2800" dirty="0">
                <a:sym typeface="+mn-ea"/>
              </a:rPr>
              <a:t>37 338 449        37 839 449</a:t>
            </a:r>
            <a:endParaRPr lang="en-US" sz="2800" dirty="0"/>
          </a:p>
        </p:txBody>
      </p:sp>
      <p:sp>
        <p:nvSpPr>
          <p:cNvPr id="41" name="TextBox 2"/>
          <p:cNvSpPr txBox="1"/>
          <p:nvPr/>
        </p:nvSpPr>
        <p:spPr>
          <a:xfrm>
            <a:off x="130174" y="2641600"/>
            <a:ext cx="4657726" cy="523220"/>
          </a:xfrm>
          <a:prstGeom prst="rect">
            <a:avLst/>
          </a:prstGeom>
          <a:noFill/>
        </p:spPr>
        <p:txBody>
          <a:bodyPr wrap="square" rtlCol="0">
            <a:spAutoFit/>
          </a:bodyPr>
          <a:p>
            <a:r>
              <a:rPr lang="en-US" sz="2800" dirty="0"/>
              <a:t>278 992 000         278 999</a:t>
            </a:r>
            <a:endParaRPr lang="en-US" sz="2800" dirty="0"/>
          </a:p>
        </p:txBody>
      </p:sp>
      <p:sp>
        <p:nvSpPr>
          <p:cNvPr id="42" name="TextBox 2"/>
          <p:cNvSpPr txBox="1"/>
          <p:nvPr/>
        </p:nvSpPr>
        <p:spPr>
          <a:xfrm>
            <a:off x="0" y="4761230"/>
            <a:ext cx="4657725" cy="646430"/>
          </a:xfrm>
          <a:prstGeom prst="rect">
            <a:avLst/>
          </a:prstGeom>
          <a:noFill/>
        </p:spPr>
        <p:txBody>
          <a:bodyPr wrap="square" rtlCol="0">
            <a:noAutofit/>
          </a:bodyPr>
          <a:p>
            <a:r>
              <a:rPr lang="en-US" sz="2800" dirty="0">
                <a:sym typeface="+mn-ea"/>
              </a:rPr>
              <a:t>3 004 000           3 400 000</a:t>
            </a:r>
            <a:endParaRPr lang="en-US" sz="2800" dirty="0"/>
          </a:p>
          <a:p>
            <a:endParaRPr lang="en-US" sz="2800" dirty="0"/>
          </a:p>
        </p:txBody>
      </p:sp>
      <p:sp>
        <p:nvSpPr>
          <p:cNvPr id="43" name="TextBox 2"/>
          <p:cNvSpPr txBox="1"/>
          <p:nvPr/>
        </p:nvSpPr>
        <p:spPr>
          <a:xfrm>
            <a:off x="4787900" y="2653030"/>
            <a:ext cx="6028055" cy="521970"/>
          </a:xfrm>
          <a:prstGeom prst="rect">
            <a:avLst/>
          </a:prstGeom>
          <a:noFill/>
        </p:spPr>
        <p:txBody>
          <a:bodyPr wrap="square" rtlCol="0">
            <a:spAutoFit/>
          </a:bodyPr>
          <a:p>
            <a:r>
              <a:rPr lang="en-US" sz="2800" dirty="0">
                <a:sym typeface="+mn-ea"/>
              </a:rPr>
              <a:t>200 000 000         99 999 999</a:t>
            </a:r>
            <a:endParaRPr lang="en-US" sz="2800" dirty="0"/>
          </a:p>
        </p:txBody>
      </p:sp>
      <p:sp>
        <p:nvSpPr>
          <p:cNvPr id="44" name="TextBox 2"/>
          <p:cNvSpPr txBox="1"/>
          <p:nvPr/>
        </p:nvSpPr>
        <p:spPr>
          <a:xfrm>
            <a:off x="4787900" y="3618230"/>
            <a:ext cx="7304405" cy="521970"/>
          </a:xfrm>
          <a:prstGeom prst="rect">
            <a:avLst/>
          </a:prstGeom>
          <a:noFill/>
        </p:spPr>
        <p:txBody>
          <a:bodyPr wrap="square" rtlCol="0">
            <a:spAutoFit/>
          </a:bodyPr>
          <a:p>
            <a:r>
              <a:rPr lang="en-US" sz="2800" dirty="0">
                <a:sym typeface="+mn-ea"/>
              </a:rPr>
              <a:t>3 405 000         3 000 000 + 400 000 + 5 000</a:t>
            </a:r>
            <a:endParaRPr lang="en-US" sz="2800" dirty="0"/>
          </a:p>
        </p:txBody>
      </p:sp>
      <p:sp>
        <p:nvSpPr>
          <p:cNvPr id="45" name="TextBox 2"/>
          <p:cNvSpPr txBox="1"/>
          <p:nvPr/>
        </p:nvSpPr>
        <p:spPr>
          <a:xfrm>
            <a:off x="4747895" y="4827905"/>
            <a:ext cx="7304405" cy="521970"/>
          </a:xfrm>
          <a:prstGeom prst="rect">
            <a:avLst/>
          </a:prstGeom>
          <a:noFill/>
        </p:spPr>
        <p:txBody>
          <a:bodyPr wrap="square" rtlCol="0">
            <a:spAutoFit/>
          </a:bodyPr>
          <a:p>
            <a:r>
              <a:rPr lang="en-US" sz="2800" dirty="0">
                <a:sym typeface="+mn-ea"/>
              </a:rPr>
              <a:t>650 700          6 000 000 + 500 000 + 7 000</a:t>
            </a:r>
            <a:endParaRPr lang="en-US" sz="2800" dirty="0"/>
          </a:p>
        </p:txBody>
      </p:sp>
      <p:sp>
        <p:nvSpPr>
          <p:cNvPr id="48" name="Left Brace 47"/>
          <p:cNvSpPr/>
          <p:nvPr/>
        </p:nvSpPr>
        <p:spPr>
          <a:xfrm rot="5400000" flipH="1">
            <a:off x="8663305" y="3484880"/>
            <a:ext cx="366395" cy="3997960"/>
          </a:xfrm>
          <a:prstGeom prst="leftBrace">
            <a:avLst>
              <a:gd name="adj1" fmla="val 21258"/>
              <a:gd name="adj2" fmla="val 50000"/>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ln>
                <a:solidFill>
                  <a:srgbClr val="FF0000"/>
                </a:solidFill>
              </a:ln>
              <a:solidFill>
                <a:srgbClr val="FF0000"/>
              </a:solidFill>
            </a:endParaRPr>
          </a:p>
        </p:txBody>
      </p:sp>
      <p:sp>
        <p:nvSpPr>
          <p:cNvPr id="49" name="Rectangle: Rounded Corners 10"/>
          <p:cNvSpPr/>
          <p:nvPr/>
        </p:nvSpPr>
        <p:spPr>
          <a:xfrm>
            <a:off x="2073398" y="2629535"/>
            <a:ext cx="568151" cy="49531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dirty="0"/>
              <a:t>?</a:t>
            </a:r>
            <a:endParaRPr lang="en-US" sz="2400" dirty="0"/>
          </a:p>
        </p:txBody>
      </p:sp>
      <p:sp>
        <p:nvSpPr>
          <p:cNvPr id="51" name="Rectangle: Rounded Corners 10"/>
          <p:cNvSpPr/>
          <p:nvPr/>
        </p:nvSpPr>
        <p:spPr>
          <a:xfrm>
            <a:off x="1703193" y="4709795"/>
            <a:ext cx="568151" cy="49531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dirty="0"/>
              <a:t>?</a:t>
            </a:r>
            <a:endParaRPr lang="en-US" sz="2400" dirty="0"/>
          </a:p>
        </p:txBody>
      </p:sp>
      <p:sp>
        <p:nvSpPr>
          <p:cNvPr id="52" name="Rectangle: Rounded Corners 10"/>
          <p:cNvSpPr/>
          <p:nvPr/>
        </p:nvSpPr>
        <p:spPr>
          <a:xfrm>
            <a:off x="1744468" y="3630930"/>
            <a:ext cx="568151" cy="49531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dirty="0"/>
              <a:t>?</a:t>
            </a:r>
            <a:endParaRPr lang="en-US" sz="2400" dirty="0"/>
          </a:p>
        </p:txBody>
      </p:sp>
      <p:sp>
        <p:nvSpPr>
          <p:cNvPr id="53" name="Rectangle: Rounded Corners 10"/>
          <p:cNvSpPr/>
          <p:nvPr/>
        </p:nvSpPr>
        <p:spPr>
          <a:xfrm>
            <a:off x="6381238" y="3592830"/>
            <a:ext cx="568151" cy="49531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dirty="0"/>
              <a:t>?</a:t>
            </a:r>
            <a:endParaRPr lang="en-US" sz="2400" dirty="0"/>
          </a:p>
        </p:txBody>
      </p:sp>
      <p:sp>
        <p:nvSpPr>
          <p:cNvPr id="54" name="Rectangle: Rounded Corners 10"/>
          <p:cNvSpPr/>
          <p:nvPr/>
        </p:nvSpPr>
        <p:spPr>
          <a:xfrm>
            <a:off x="6080248" y="4830445"/>
            <a:ext cx="568151" cy="495319"/>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dirty="0"/>
              <a:t>?</a:t>
            </a:r>
            <a:endParaRPr lang="en-US" sz="2400" dirty="0"/>
          </a:p>
        </p:txBody>
      </p:sp>
      <p:sp>
        <p:nvSpPr>
          <p:cNvPr id="28" name="Rectangle: Rounded Corners 24"/>
          <p:cNvSpPr/>
          <p:nvPr/>
        </p:nvSpPr>
        <p:spPr>
          <a:xfrm>
            <a:off x="2060575" y="2553335"/>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dirty="0">
                <a:solidFill>
                  <a:srgbClr val="FF0000"/>
                </a:solidFill>
              </a:rPr>
              <a:t>&gt;</a:t>
            </a:r>
            <a:endParaRPr lang="en-US" sz="3200" b="1" dirty="0">
              <a:solidFill>
                <a:srgbClr val="FF0000"/>
              </a:solidFill>
            </a:endParaRPr>
          </a:p>
        </p:txBody>
      </p:sp>
      <p:sp>
        <p:nvSpPr>
          <p:cNvPr id="31" name="Rectangle: Rounded Corners 26"/>
          <p:cNvSpPr/>
          <p:nvPr/>
        </p:nvSpPr>
        <p:spPr>
          <a:xfrm>
            <a:off x="1731645" y="357378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dirty="0">
                <a:solidFill>
                  <a:srgbClr val="FF0000"/>
                </a:solidFill>
              </a:rPr>
              <a:t>&lt;</a:t>
            </a:r>
            <a:endParaRPr lang="en-US" sz="3200" b="1" dirty="0">
              <a:solidFill>
                <a:srgbClr val="FF0000"/>
              </a:solidFill>
            </a:endParaRPr>
          </a:p>
        </p:txBody>
      </p:sp>
      <p:sp>
        <p:nvSpPr>
          <p:cNvPr id="32" name="Rectangle: Rounded Corners 29"/>
          <p:cNvSpPr/>
          <p:nvPr/>
        </p:nvSpPr>
        <p:spPr>
          <a:xfrm>
            <a:off x="6724015" y="2553335"/>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dirty="0">
                <a:solidFill>
                  <a:srgbClr val="FF0000"/>
                </a:solidFill>
              </a:rPr>
              <a:t>&gt;</a:t>
            </a:r>
            <a:endParaRPr lang="en-US" sz="3200" b="1" dirty="0">
              <a:solidFill>
                <a:srgbClr val="FF0000"/>
              </a:solidFill>
            </a:endParaRPr>
          </a:p>
        </p:txBody>
      </p:sp>
      <p:sp>
        <p:nvSpPr>
          <p:cNvPr id="30" name="Rectangle: Rounded Corners 25"/>
          <p:cNvSpPr/>
          <p:nvPr/>
        </p:nvSpPr>
        <p:spPr>
          <a:xfrm>
            <a:off x="1694815" y="4674235"/>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dirty="0">
                <a:solidFill>
                  <a:srgbClr val="FF0000"/>
                </a:solidFill>
              </a:rPr>
              <a:t>&lt;</a:t>
            </a:r>
            <a:endParaRPr lang="en-US" sz="3200" b="1" dirty="0">
              <a:solidFill>
                <a:srgbClr val="FF0000"/>
              </a:solidFill>
            </a:endParaRPr>
          </a:p>
        </p:txBody>
      </p:sp>
      <p:sp>
        <p:nvSpPr>
          <p:cNvPr id="35" name="Rectangle: Rounded Corners 32"/>
          <p:cNvSpPr/>
          <p:nvPr/>
        </p:nvSpPr>
        <p:spPr>
          <a:xfrm>
            <a:off x="6381115" y="356870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dirty="0">
                <a:solidFill>
                  <a:srgbClr val="FF0000"/>
                </a:solidFill>
              </a:rPr>
              <a:t>=</a:t>
            </a:r>
            <a:endParaRPr lang="en-US" sz="3200" b="1" dirty="0">
              <a:solidFill>
                <a:srgbClr val="FF0000"/>
              </a:solidFill>
            </a:endParaRPr>
          </a:p>
        </p:txBody>
      </p:sp>
      <p:sp>
        <p:nvSpPr>
          <p:cNvPr id="38" name="Rectangle: Rounded Corners 35"/>
          <p:cNvSpPr/>
          <p:nvPr/>
        </p:nvSpPr>
        <p:spPr>
          <a:xfrm>
            <a:off x="6057900" y="4775200"/>
            <a:ext cx="581025" cy="5715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dirty="0">
                <a:solidFill>
                  <a:srgbClr val="FF0000"/>
                </a:solidFill>
              </a:rPr>
              <a:t>&lt;</a:t>
            </a:r>
            <a:endParaRPr lang="en-US" sz="32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animBg="1"/>
      <p:bldP spid="16" grpId="1" animBg="1"/>
      <p:bldP spid="33" grpId="0" bldLvl="0" animBg="1"/>
      <p:bldP spid="33" grpId="1" animBg="1"/>
      <p:bldP spid="48" grpId="0" bldLvl="0" animBg="1"/>
      <p:bldP spid="48" grpId="1" animBg="1"/>
      <p:bldP spid="34" grpId="0"/>
      <p:bldP spid="34" grpId="1"/>
      <p:bldP spid="37" grpId="0"/>
      <p:bldP spid="37" grpId="1"/>
      <p:bldP spid="28" grpId="0" bldLvl="0" animBg="1"/>
      <p:bldP spid="31" grpId="0" bldLvl="0" animBg="1"/>
      <p:bldP spid="30" grpId="0" bldLvl="0" animBg="1"/>
      <p:bldP spid="32" grpId="0" bldLvl="0" animBg="1"/>
      <p:bldP spid="35" grpId="0" bldLvl="0" animBg="1"/>
      <p:bldP spid="38" grpId="0" bldLvl="0" animBg="1"/>
      <p:bldP spid="28" grpId="1" animBg="1"/>
      <p:bldP spid="31" grpId="1" animBg="1"/>
      <p:bldP spid="30" grpId="1" animBg="1"/>
      <p:bldP spid="32" grpId="1" animBg="1"/>
      <p:bldP spid="35" grpId="1"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4762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grpSp>
        <p:nvGrpSpPr>
          <p:cNvPr id="11" name="Group 10"/>
          <p:cNvGrpSpPr/>
          <p:nvPr/>
        </p:nvGrpSpPr>
        <p:grpSpPr>
          <a:xfrm>
            <a:off x="2827655" y="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
        <p:nvSpPr>
          <p:cNvPr id="20" name="Tam giác Cân 4"/>
          <p:cNvSpPr/>
          <p:nvPr/>
        </p:nvSpPr>
        <p:spPr>
          <a:xfrm>
            <a:off x="674124" y="141917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Hộp Văn bản 7"/>
          <p:cNvSpPr txBox="1"/>
          <p:nvPr/>
        </p:nvSpPr>
        <p:spPr>
          <a:xfrm>
            <a:off x="1664724" y="1722579"/>
            <a:ext cx="9670026" cy="1076325"/>
          </a:xfrm>
          <a:prstGeom prst="rect">
            <a:avLst/>
          </a:prstGeom>
          <a:noFill/>
        </p:spPr>
        <p:txBody>
          <a:bodyPr wrap="square" rtlCol="0">
            <a:spAutoFit/>
          </a:bodyPr>
          <a:p>
            <a:pPr lvl="0" algn="just" defTabSz="914400">
              <a:defRPr/>
            </a:pPr>
            <a:r>
              <a:rPr lang="en-US" sz="3200" b="1" dirty="0">
                <a:solidFill>
                  <a:prstClr val="black"/>
                </a:solidFill>
                <a:latin typeface="Calibri" panose="020F0502020204030204" charset="0"/>
                <a:cs typeface="Calibri" panose="020F0502020204030204" charset="0"/>
              </a:rPr>
              <a:t>So </a:t>
            </a:r>
            <a:r>
              <a:rPr lang="en-US" sz="3200" b="1" dirty="0" err="1">
                <a:solidFill>
                  <a:prstClr val="black"/>
                </a:solidFill>
                <a:latin typeface="Calibri" panose="020F0502020204030204" charset="0"/>
                <a:cs typeface="Calibri" panose="020F0502020204030204" charset="0"/>
              </a:rPr>
              <a:t>sánh</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giá</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tiền</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hai</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căn</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nhà</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của</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bác</a:t>
            </a:r>
            <a:r>
              <a:rPr lang="en-US" sz="3200" b="1" dirty="0">
                <a:solidFill>
                  <a:prstClr val="black"/>
                </a:solidFill>
                <a:latin typeface="Calibri" panose="020F0502020204030204" charset="0"/>
                <a:cs typeface="Calibri" panose="020F0502020204030204" charset="0"/>
              </a:rPr>
              <a:t> Ba </a:t>
            </a:r>
            <a:r>
              <a:rPr lang="en-US" sz="3200" b="1" dirty="0" err="1">
                <a:solidFill>
                  <a:prstClr val="black"/>
                </a:solidFill>
                <a:latin typeface="Calibri" panose="020F0502020204030204" charset="0"/>
                <a:cs typeface="Calibri" panose="020F0502020204030204" charset="0"/>
              </a:rPr>
              <a:t>và</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chú</a:t>
            </a:r>
            <a:r>
              <a:rPr lang="en-US" sz="3200" b="1" dirty="0">
                <a:solidFill>
                  <a:prstClr val="black"/>
                </a:solidFill>
                <a:latin typeface="Calibri" panose="020F0502020204030204" charset="0"/>
                <a:cs typeface="Calibri" panose="020F0502020204030204" charset="0"/>
              </a:rPr>
              <a:t> </a:t>
            </a:r>
            <a:r>
              <a:rPr lang="en-US" sz="3200" b="1" dirty="0" err="1">
                <a:solidFill>
                  <a:prstClr val="black"/>
                </a:solidFill>
                <a:latin typeface="Calibri" panose="020F0502020204030204" charset="0"/>
                <a:cs typeface="Calibri" panose="020F0502020204030204" charset="0"/>
              </a:rPr>
              <a:t>Sáu</a:t>
            </a:r>
            <a:r>
              <a:rPr lang="en-US" sz="3200" b="1" dirty="0">
                <a:solidFill>
                  <a:prstClr val="black"/>
                </a:solidFill>
                <a:latin typeface="Calibri" panose="020F0502020204030204" charset="0"/>
                <a:cs typeface="Calibri" panose="020F050202020403020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28" name="Picture 27"/>
          <p:cNvPicPr>
            <a:picLocks noChangeAspect="1"/>
          </p:cNvPicPr>
          <p:nvPr/>
        </p:nvPicPr>
        <p:blipFill>
          <a:blip r:embed="rId5"/>
          <a:stretch>
            <a:fillRect/>
          </a:stretch>
        </p:blipFill>
        <p:spPr>
          <a:xfrm>
            <a:off x="2358390" y="2799080"/>
            <a:ext cx="7427656" cy="2914650"/>
          </a:xfrm>
          <a:prstGeom prst="rect">
            <a:avLst/>
          </a:prstGeom>
        </p:spPr>
      </p:pic>
      <p:sp>
        <p:nvSpPr>
          <p:cNvPr id="2" name="TextBox 28"/>
          <p:cNvSpPr txBox="1"/>
          <p:nvPr/>
        </p:nvSpPr>
        <p:spPr>
          <a:xfrm>
            <a:off x="3590290" y="5713730"/>
            <a:ext cx="5579110" cy="619760"/>
          </a:xfrm>
          <a:prstGeom prst="rect">
            <a:avLst/>
          </a:prstGeom>
          <a:noFill/>
        </p:spPr>
        <p:txBody>
          <a:bodyPr wrap="square" rtlCol="0">
            <a:noAutofit/>
          </a:bodyPr>
          <a:p>
            <a:pPr marL="0" marR="0" algn="just">
              <a:spcBef>
                <a:spcPts val="0"/>
              </a:spcBef>
              <a:spcAft>
                <a:spcPts val="800"/>
              </a:spcAft>
            </a:pPr>
            <a:r>
              <a:rPr lang="en-US" sz="2800" b="1" i="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950 000 000 </a:t>
            </a:r>
            <a:r>
              <a:rPr lang="vi-VN" altLang="en-US" sz="2800" b="1" i="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i="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1 000 000 000 </a:t>
            </a:r>
            <a:endParaRPr lang="en-US" sz="2800"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pPr>
            <a:endParaRPr lang="en-US" sz="2800"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 Box 6"/>
          <p:cNvSpPr txBox="1"/>
          <p:nvPr/>
        </p:nvSpPr>
        <p:spPr>
          <a:xfrm>
            <a:off x="3590290" y="6234430"/>
            <a:ext cx="6096000" cy="521970"/>
          </a:xfrm>
          <a:prstGeom prst="rect">
            <a:avLst/>
          </a:prstGeom>
          <a:noFill/>
        </p:spPr>
        <p:txBody>
          <a:bodyPr wrap="square" rtlCol="0" anchor="t">
            <a:spAutoFit/>
          </a:bodyPr>
          <a:p>
            <a:pPr marL="0" marR="0" algn="just">
              <a:spcBef>
                <a:spcPts val="0"/>
              </a:spcBef>
              <a:spcAft>
                <a:spcPts val="800"/>
              </a:spcAft>
            </a:pP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Nhà</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chú</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Sáu</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đắt</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tiền</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hơn</a:t>
            </a:r>
            <a:r>
              <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 </a:t>
            </a:r>
            <a:endParaRPr lang="en-US"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8" name="Text Box 7"/>
          <p:cNvSpPr txBox="1"/>
          <p:nvPr/>
        </p:nvSpPr>
        <p:spPr>
          <a:xfrm>
            <a:off x="5695950" y="5613400"/>
            <a:ext cx="542290" cy="645160"/>
          </a:xfrm>
          <a:prstGeom prst="rect">
            <a:avLst/>
          </a:prstGeom>
          <a:noFill/>
        </p:spPr>
        <p:txBody>
          <a:bodyPr wrap="square" rtlCol="0" anchor="t">
            <a:spAutoFit/>
          </a:bodyPr>
          <a:p>
            <a:r>
              <a:rPr lang="vi-VN" altLang="en-US"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rPr>
              <a:t>&lt;</a:t>
            </a:r>
            <a:endParaRPr lang="vi-VN" altLang="en-US"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21" grpId="1"/>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153035"/>
            <a:ext cx="1371600" cy="1371600"/>
          </a:xfrm>
          <a:prstGeom prst="rect">
            <a:avLst/>
          </a:prstGeom>
          <a:noFill/>
          <a:ln w="9525">
            <a:noFill/>
          </a:ln>
        </p:spPr>
      </p:pic>
      <p:grpSp>
        <p:nvGrpSpPr>
          <p:cNvPr id="11" name="Group 10"/>
          <p:cNvGrpSpPr/>
          <p:nvPr/>
        </p:nvGrpSpPr>
        <p:grpSpPr>
          <a:xfrm>
            <a:off x="2827655" y="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
        <p:nvSpPr>
          <p:cNvPr id="20" name="Tam giác Cân 4"/>
          <p:cNvSpPr/>
          <p:nvPr/>
        </p:nvSpPr>
        <p:spPr>
          <a:xfrm>
            <a:off x="-246" y="1640789"/>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3</a:t>
            </a:r>
            <a:endPar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Hộp Văn bản 7"/>
          <p:cNvSpPr txBox="1"/>
          <p:nvPr/>
        </p:nvSpPr>
        <p:spPr>
          <a:xfrm>
            <a:off x="990600" y="1593215"/>
            <a:ext cx="11124565" cy="2245360"/>
          </a:xfrm>
          <a:prstGeom prst="rect">
            <a:avLst/>
          </a:prstGeom>
          <a:noFill/>
        </p:spPr>
        <p:txBody>
          <a:bodyPr wrap="square" rtlCol="0">
            <a:spAutoFit/>
          </a:bodyPr>
          <a:p>
            <a:pPr lvl="0" algn="just" defTabSz="914400">
              <a:defRPr/>
            </a:pPr>
            <a:r>
              <a:rPr lang="vi-VN" sz="2800" b="1" dirty="0">
                <a:solidFill>
                  <a:prstClr val="black"/>
                </a:solidFill>
                <a:latin typeface="Calibri" panose="020F0502020204030204" charset="0"/>
                <a:cs typeface="Calibri" panose="020F0502020204030204" charset="0"/>
              </a:rPr>
              <a:t>Việt nói rằng: “Hai số 37 003 847 và 23 938 399 có cùng số chữ số. Chữ số tận cùng của số 23 938 399 là 9. Chữ số tận cùng của số 37 003 847 là 7.</a:t>
            </a:r>
            <a:endParaRPr lang="vi-VN" sz="2800" b="1" dirty="0">
              <a:solidFill>
                <a:prstClr val="black"/>
              </a:solidFill>
              <a:latin typeface="Calibri" panose="020F0502020204030204" charset="0"/>
              <a:cs typeface="Calibri" panose="020F0502020204030204" charset="0"/>
            </a:endParaRPr>
          </a:p>
          <a:p>
            <a:pPr lvl="0" algn="just" defTabSz="914400">
              <a:defRPr/>
            </a:pPr>
            <a:r>
              <a:rPr lang="vi-VN" sz="2800" b="1" dirty="0">
                <a:solidFill>
                  <a:prstClr val="black"/>
                </a:solidFill>
                <a:latin typeface="Calibri" panose="020F0502020204030204" charset="0"/>
                <a:cs typeface="Calibri" panose="020F0502020204030204" charset="0"/>
              </a:rPr>
              <a:t>Mà 9 lớn hơn 7 nên 23 938 399 lớn hơn 37 003 847”.</a:t>
            </a:r>
            <a:endParaRPr lang="vi-VN" sz="2800" b="1" dirty="0">
              <a:solidFill>
                <a:prstClr val="black"/>
              </a:solidFill>
              <a:latin typeface="Calibri" panose="020F0502020204030204" charset="0"/>
              <a:cs typeface="Calibri" panose="020F0502020204030204" charset="0"/>
            </a:endParaRPr>
          </a:p>
          <a:p>
            <a:pPr lvl="0" algn="just" defTabSz="914400">
              <a:defRPr/>
            </a:pPr>
            <a:r>
              <a:rPr lang="vi-VN" sz="2800" b="1" dirty="0">
                <a:solidFill>
                  <a:prstClr val="black"/>
                </a:solidFill>
                <a:latin typeface="Calibri" panose="020F0502020204030204" charset="0"/>
                <a:cs typeface="Calibri" panose="020F0502020204030204" charset="0"/>
              </a:rPr>
              <a:t>Hỏi Việt đã nói sai ở đâu?</a:t>
            </a:r>
            <a:endParaRPr kumimoji="0" lang="en-US" sz="28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309100" y="4337685"/>
            <a:ext cx="2806700" cy="2418715"/>
          </a:xfrm>
          <a:prstGeom prst="rect">
            <a:avLst/>
          </a:prstGeom>
        </p:spPr>
      </p:pic>
      <p:sp>
        <p:nvSpPr>
          <p:cNvPr id="7" name="Rectangle: Rounded Corners 3"/>
          <p:cNvSpPr/>
          <p:nvPr/>
        </p:nvSpPr>
        <p:spPr>
          <a:xfrm>
            <a:off x="552450" y="3576320"/>
            <a:ext cx="8213090" cy="1024255"/>
          </a:xfrm>
          <a:custGeom>
            <a:avLst/>
            <a:gdLst>
              <a:gd name="connsiteX0" fmla="*/ 0 w 5619750"/>
              <a:gd name="connsiteY0" fmla="*/ 170654 h 1023906"/>
              <a:gd name="connsiteX1" fmla="*/ 170654 w 5619750"/>
              <a:gd name="connsiteY1" fmla="*/ 0 h 1023906"/>
              <a:gd name="connsiteX2" fmla="*/ 5449096 w 5619750"/>
              <a:gd name="connsiteY2" fmla="*/ 0 h 1023906"/>
              <a:gd name="connsiteX3" fmla="*/ 5619750 w 5619750"/>
              <a:gd name="connsiteY3" fmla="*/ 170654 h 1023906"/>
              <a:gd name="connsiteX4" fmla="*/ 5619750 w 5619750"/>
              <a:gd name="connsiteY4" fmla="*/ 853252 h 1023906"/>
              <a:gd name="connsiteX5" fmla="*/ 5449096 w 5619750"/>
              <a:gd name="connsiteY5" fmla="*/ 1023906 h 1023906"/>
              <a:gd name="connsiteX6" fmla="*/ 170654 w 5619750"/>
              <a:gd name="connsiteY6" fmla="*/ 1023906 h 1023906"/>
              <a:gd name="connsiteX7" fmla="*/ 0 w 5619750"/>
              <a:gd name="connsiteY7" fmla="*/ 853252 h 1023906"/>
              <a:gd name="connsiteX8" fmla="*/ 0 w 5619750"/>
              <a:gd name="connsiteY8" fmla="*/ 170654 h 10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0" h="1023906" fill="none" extrusionOk="0">
                <a:moveTo>
                  <a:pt x="0" y="170654"/>
                </a:moveTo>
                <a:cubicBezTo>
                  <a:pt x="4038" y="71496"/>
                  <a:pt x="62456" y="-3455"/>
                  <a:pt x="170654" y="0"/>
                </a:cubicBezTo>
                <a:cubicBezTo>
                  <a:pt x="2235580" y="18744"/>
                  <a:pt x="3931658" y="-35776"/>
                  <a:pt x="5449096" y="0"/>
                </a:cubicBezTo>
                <a:cubicBezTo>
                  <a:pt x="5560347" y="-3290"/>
                  <a:pt x="5618970" y="61525"/>
                  <a:pt x="5619750" y="170654"/>
                </a:cubicBezTo>
                <a:cubicBezTo>
                  <a:pt x="5651765" y="300775"/>
                  <a:pt x="5586216" y="735279"/>
                  <a:pt x="5619750" y="853252"/>
                </a:cubicBezTo>
                <a:cubicBezTo>
                  <a:pt x="5621511" y="929519"/>
                  <a:pt x="5541857" y="1020200"/>
                  <a:pt x="5449096" y="1023906"/>
                </a:cubicBezTo>
                <a:cubicBezTo>
                  <a:pt x="3082480" y="972878"/>
                  <a:pt x="1738754" y="986827"/>
                  <a:pt x="170654" y="1023906"/>
                </a:cubicBezTo>
                <a:cubicBezTo>
                  <a:pt x="62279" y="1034098"/>
                  <a:pt x="9255" y="952509"/>
                  <a:pt x="0" y="853252"/>
                </a:cubicBezTo>
                <a:cubicBezTo>
                  <a:pt x="12485" y="546334"/>
                  <a:pt x="-46485" y="432483"/>
                  <a:pt x="0" y="170654"/>
                </a:cubicBezTo>
                <a:close/>
              </a:path>
              <a:path w="5619750" h="1023906" stroke="0" extrusionOk="0">
                <a:moveTo>
                  <a:pt x="0" y="170654"/>
                </a:moveTo>
                <a:cubicBezTo>
                  <a:pt x="-15762" y="70619"/>
                  <a:pt x="76409" y="-2197"/>
                  <a:pt x="170654" y="0"/>
                </a:cubicBezTo>
                <a:cubicBezTo>
                  <a:pt x="1219919" y="-88310"/>
                  <a:pt x="2968124" y="-77351"/>
                  <a:pt x="5449096" y="0"/>
                </a:cubicBezTo>
                <a:cubicBezTo>
                  <a:pt x="5549223" y="1556"/>
                  <a:pt x="5606733" y="83816"/>
                  <a:pt x="5619750" y="170654"/>
                </a:cubicBezTo>
                <a:cubicBezTo>
                  <a:pt x="5561404" y="397317"/>
                  <a:pt x="5639765" y="555423"/>
                  <a:pt x="5619750" y="853252"/>
                </a:cubicBezTo>
                <a:cubicBezTo>
                  <a:pt x="5607802" y="934569"/>
                  <a:pt x="5544430" y="1041005"/>
                  <a:pt x="5449096" y="1023906"/>
                </a:cubicBezTo>
                <a:cubicBezTo>
                  <a:pt x="3657186" y="1145305"/>
                  <a:pt x="2196850" y="1159451"/>
                  <a:pt x="170654" y="1023906"/>
                </a:cubicBezTo>
                <a:cubicBezTo>
                  <a:pt x="84290" y="1021986"/>
                  <a:pt x="995" y="960230"/>
                  <a:pt x="0" y="853252"/>
                </a:cubicBezTo>
                <a:cubicBezTo>
                  <a:pt x="56174" y="734946"/>
                  <a:pt x="39211" y="357897"/>
                  <a:pt x="0" y="170654"/>
                </a:cubicBezTo>
                <a:close/>
              </a:path>
            </a:pathLst>
          </a:custGeom>
          <a:solidFill>
            <a:srgbClr val="FCF9C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ctr" defTabSz="914400">
              <a:defRPr/>
            </a:pPr>
            <a:r>
              <a:rPr lang="vi-VN" sz="2800" b="1" dirty="0">
                <a:solidFill>
                  <a:srgbClr val="FF0000"/>
                </a:solidFill>
                <a:latin typeface="Calibri" panose="020F0502020204030204" charset="0"/>
                <a:cs typeface="Calibri" panose="020F0502020204030204" charset="0"/>
              </a:rPr>
              <a:t>Việt sai ở chỗ đã so sánh cặp chữ số ở cùng một hàng, từ phải sang trái. </a:t>
            </a:r>
            <a:endParaRPr kumimoji="0" lang="vi-VN" sz="2800" b="1" i="0" u="none" strike="noStrike" kern="1200" cap="none" spc="0" normalizeH="0" baseline="0" noProof="0" dirty="0">
              <a:ln>
                <a:noFill/>
              </a:ln>
              <a:solidFill>
                <a:srgbClr val="FF0000"/>
              </a:solidFill>
              <a:effectLst/>
              <a:uLnTx/>
              <a:uFillTx/>
              <a:latin typeface="Calibri" panose="020F0502020204030204" charset="0"/>
              <a:cs typeface="Calibri" panose="020F0502020204030204" charset="0"/>
            </a:endParaRPr>
          </a:p>
        </p:txBody>
      </p:sp>
      <p:sp>
        <p:nvSpPr>
          <p:cNvPr id="8" name="Rectangle: Rounded Corners 4"/>
          <p:cNvSpPr/>
          <p:nvPr/>
        </p:nvSpPr>
        <p:spPr>
          <a:xfrm>
            <a:off x="447676" y="4891405"/>
            <a:ext cx="8410574" cy="1704975"/>
          </a:xfrm>
          <a:custGeom>
            <a:avLst/>
            <a:gdLst>
              <a:gd name="connsiteX0" fmla="*/ 0 w 8410574"/>
              <a:gd name="connsiteY0" fmla="*/ 284168 h 1704975"/>
              <a:gd name="connsiteX1" fmla="*/ 284168 w 8410574"/>
              <a:gd name="connsiteY1" fmla="*/ 0 h 1704975"/>
              <a:gd name="connsiteX2" fmla="*/ 8126406 w 8410574"/>
              <a:gd name="connsiteY2" fmla="*/ 0 h 1704975"/>
              <a:gd name="connsiteX3" fmla="*/ 8410574 w 8410574"/>
              <a:gd name="connsiteY3" fmla="*/ 284168 h 1704975"/>
              <a:gd name="connsiteX4" fmla="*/ 8410574 w 8410574"/>
              <a:gd name="connsiteY4" fmla="*/ 1420807 h 1704975"/>
              <a:gd name="connsiteX5" fmla="*/ 8126406 w 8410574"/>
              <a:gd name="connsiteY5" fmla="*/ 1704975 h 1704975"/>
              <a:gd name="connsiteX6" fmla="*/ 284168 w 8410574"/>
              <a:gd name="connsiteY6" fmla="*/ 1704975 h 1704975"/>
              <a:gd name="connsiteX7" fmla="*/ 0 w 8410574"/>
              <a:gd name="connsiteY7" fmla="*/ 1420807 h 1704975"/>
              <a:gd name="connsiteX8" fmla="*/ 0 w 8410574"/>
              <a:gd name="connsiteY8" fmla="*/ 284168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0574" h="1704975" fill="none" extrusionOk="0">
                <a:moveTo>
                  <a:pt x="0" y="284168"/>
                </a:moveTo>
                <a:cubicBezTo>
                  <a:pt x="10161" y="114877"/>
                  <a:pt x="109399" y="-4416"/>
                  <a:pt x="284168" y="0"/>
                </a:cubicBezTo>
                <a:cubicBezTo>
                  <a:pt x="1645589" y="18744"/>
                  <a:pt x="4243718" y="-35776"/>
                  <a:pt x="8126406" y="0"/>
                </a:cubicBezTo>
                <a:cubicBezTo>
                  <a:pt x="8288440" y="-985"/>
                  <a:pt x="8409708" y="110706"/>
                  <a:pt x="8410574" y="284168"/>
                </a:cubicBezTo>
                <a:cubicBezTo>
                  <a:pt x="8431462" y="753262"/>
                  <a:pt x="8472075" y="967954"/>
                  <a:pt x="8410574" y="1420807"/>
                </a:cubicBezTo>
                <a:cubicBezTo>
                  <a:pt x="8412515" y="1557926"/>
                  <a:pt x="8273230" y="1679787"/>
                  <a:pt x="8126406" y="1704975"/>
                </a:cubicBezTo>
                <a:cubicBezTo>
                  <a:pt x="5319044" y="1653947"/>
                  <a:pt x="2883330" y="1667896"/>
                  <a:pt x="284168" y="1704975"/>
                </a:cubicBezTo>
                <a:cubicBezTo>
                  <a:pt x="121260" y="1709280"/>
                  <a:pt x="24201" y="1590842"/>
                  <a:pt x="0" y="1420807"/>
                </a:cubicBezTo>
                <a:cubicBezTo>
                  <a:pt x="25740" y="1036675"/>
                  <a:pt x="-73751" y="481338"/>
                  <a:pt x="0" y="284168"/>
                </a:cubicBezTo>
                <a:close/>
              </a:path>
              <a:path w="8410574" h="1704975" stroke="0" extrusionOk="0">
                <a:moveTo>
                  <a:pt x="0" y="284168"/>
                </a:moveTo>
                <a:cubicBezTo>
                  <a:pt x="-4943" y="125412"/>
                  <a:pt x="127282" y="-26933"/>
                  <a:pt x="284168" y="0"/>
                </a:cubicBezTo>
                <a:cubicBezTo>
                  <a:pt x="3460105" y="-88310"/>
                  <a:pt x="6778290" y="-77351"/>
                  <a:pt x="8126406" y="0"/>
                </a:cubicBezTo>
                <a:cubicBezTo>
                  <a:pt x="8301039" y="4683"/>
                  <a:pt x="8388707" y="139677"/>
                  <a:pt x="8410574" y="284168"/>
                </a:cubicBezTo>
                <a:cubicBezTo>
                  <a:pt x="8312489" y="774386"/>
                  <a:pt x="8361620" y="981654"/>
                  <a:pt x="8410574" y="1420807"/>
                </a:cubicBezTo>
                <a:cubicBezTo>
                  <a:pt x="8404378" y="1571042"/>
                  <a:pt x="8284269" y="1719512"/>
                  <a:pt x="8126406" y="1704975"/>
                </a:cubicBezTo>
                <a:cubicBezTo>
                  <a:pt x="5166036" y="1826374"/>
                  <a:pt x="1476148" y="1840520"/>
                  <a:pt x="284168" y="1704975"/>
                </a:cubicBezTo>
                <a:cubicBezTo>
                  <a:pt x="146838" y="1700200"/>
                  <a:pt x="239" y="1580800"/>
                  <a:pt x="0" y="1420807"/>
                </a:cubicBezTo>
                <a:cubicBezTo>
                  <a:pt x="4306" y="1278286"/>
                  <a:pt x="-67102" y="420495"/>
                  <a:pt x="0" y="284168"/>
                </a:cubicBezTo>
                <a:close/>
              </a:path>
            </a:pathLst>
          </a:custGeom>
          <a:solidFill>
            <a:srgbClr val="FCF9C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lgn="just" defTabSz="914400">
              <a:defRPr/>
            </a:pPr>
            <a:r>
              <a:rPr lang="vi-VN" sz="2800" b="1" dirty="0">
                <a:solidFill>
                  <a:srgbClr val="FF0000"/>
                </a:solidFill>
                <a:latin typeface="Calibri" panose="020F0502020204030204" charset="0"/>
                <a:cs typeface="Calibri" panose="020F0502020204030204" charset="0"/>
              </a:rPr>
              <a:t>Để đúng với quy tắc so sánh số có nhiều chữ số, ta phải so sánh từ trái sang phải, tức là so sánh chữ số hàng chục triệu của hai số trước.</a:t>
            </a:r>
            <a:r>
              <a:rPr lang="vi-VN" sz="3200" b="1" dirty="0">
                <a:solidFill>
                  <a:srgbClr val="FF0000"/>
                </a:solidFill>
                <a:latin typeface="Calibri" panose="020F0502020204030204" charset="0"/>
                <a:cs typeface="Calibri" panose="020F0502020204030204" charset="0"/>
              </a:rPr>
              <a:t> </a:t>
            </a:r>
            <a:endParaRPr kumimoji="0" lang="vi-VN" sz="3200" b="1" i="0" u="none" strike="noStrike" kern="1200" cap="none" spc="0" normalizeH="0" baseline="0" noProof="0" dirty="0">
              <a:ln>
                <a:noFill/>
              </a:ln>
              <a:solidFill>
                <a:srgbClr val="FF0000"/>
              </a:solidFill>
              <a:effectLst/>
              <a:uLnTx/>
              <a:uFillTx/>
              <a:latin typeface="Calibri" panose="020F05020202040302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15303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pic>
        <p:nvPicPr>
          <p:cNvPr id="29" name="图片 8"/>
          <p:cNvPicPr>
            <a:picLocks noChangeAspect="1"/>
          </p:cNvPicPr>
          <p:nvPr/>
        </p:nvPicPr>
        <p:blipFill>
          <a:blip r:embed="rId5"/>
          <a:stretch>
            <a:fillRect/>
          </a:stretch>
        </p:blipFill>
        <p:spPr>
          <a:xfrm rot="161094">
            <a:off x="3017445" y="1864956"/>
            <a:ext cx="5730631" cy="3653592"/>
          </a:xfrm>
          <a:prstGeom prst="rect">
            <a:avLst/>
          </a:prstGeom>
        </p:spPr>
      </p:pic>
      <p:sp>
        <p:nvSpPr>
          <p:cNvPr id="3" name="Text Box 2"/>
          <p:cNvSpPr txBox="1"/>
          <p:nvPr/>
        </p:nvSpPr>
        <p:spPr>
          <a:xfrm>
            <a:off x="3730625" y="2630805"/>
            <a:ext cx="4361815" cy="2122805"/>
          </a:xfrm>
          <a:prstGeom prst="rect">
            <a:avLst/>
          </a:prstGeom>
          <a:noFill/>
        </p:spPr>
        <p:txBody>
          <a:bodyPr wrap="square" rtlCol="0">
            <a:spAutoFit/>
          </a:bodyPr>
          <a:p>
            <a:pPr algn="ctr"/>
            <a:r>
              <a:rPr lang="vi-VN" altLang="en-US" sz="6600" b="1">
                <a:gradFill>
                  <a:gsLst>
                    <a:gs pos="0">
                      <a:srgbClr val="14CD68"/>
                    </a:gs>
                    <a:gs pos="100000">
                      <a:srgbClr val="035C7D"/>
                    </a:gs>
                  </a:gsLst>
                  <a:lin scaled="0"/>
                </a:gradFill>
                <a:latin typeface="+mn-ea"/>
                <a:cs typeface="+mn-ea"/>
              </a:rPr>
              <a:t>VẬN DỤNG </a:t>
            </a:r>
            <a:endParaRPr lang="vi-VN" altLang="en-US" sz="6600" b="1">
              <a:gradFill>
                <a:gsLst>
                  <a:gs pos="0">
                    <a:srgbClr val="14CD68"/>
                  </a:gs>
                  <a:gs pos="100000">
                    <a:srgbClr val="035C7D"/>
                  </a:gs>
                </a:gsLst>
                <a:lin scaled="0"/>
              </a:gradFill>
              <a:latin typeface="+mn-ea"/>
              <a:cs typeface="+mn-ea"/>
            </a:endParaRPr>
          </a:p>
        </p:txBody>
      </p:sp>
      <p:grpSp>
        <p:nvGrpSpPr>
          <p:cNvPr id="11" name="Group 10"/>
          <p:cNvGrpSpPr/>
          <p:nvPr/>
        </p:nvGrpSpPr>
        <p:grpSpPr>
          <a:xfrm>
            <a:off x="2827655" y="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3334385" y="653415"/>
            <a:ext cx="6090285" cy="1362710"/>
            <a:chOff x="4453" y="0"/>
            <a:chExt cx="9591" cy="2146"/>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20"/>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
        <p:nvSpPr>
          <p:cNvPr id="2" name="Text Box 1"/>
          <p:cNvSpPr txBox="1"/>
          <p:nvPr/>
        </p:nvSpPr>
        <p:spPr>
          <a:xfrm>
            <a:off x="2063115" y="2223135"/>
            <a:ext cx="8389620" cy="2122805"/>
          </a:xfrm>
          <a:prstGeom prst="rect">
            <a:avLst/>
          </a:prstGeom>
          <a:noFill/>
        </p:spPr>
        <p:txBody>
          <a:bodyPr wrap="square" rtlCol="0" anchor="t">
            <a:spAutoFit/>
          </a:bodyPr>
          <a:p>
            <a:pPr algn="ctr"/>
            <a:r>
              <a:rPr lang="vi-VN" altLang="en-US" sz="4400" b="1">
                <a:effectLst>
                  <a:outerShdw blurRad="38100" dist="19050" dir="2700000" algn="tl" rotWithShape="0">
                    <a:schemeClr val="dk1">
                      <a:alpha val="40000"/>
                      <a:alpha val="40000"/>
                    </a:schemeClr>
                  </a:outerShdw>
                </a:effectLst>
                <a:sym typeface="+mn-ea"/>
              </a:rPr>
              <a:t>Viết các số: 250 000, 461 000, 96 000, 252 000 theo thứ tự từ bé đến lớn.</a:t>
            </a:r>
            <a:endParaRPr lang="vi-VN" altLang="en-US" sz="4400" b="1">
              <a:effectLst>
                <a:outerShdw blurRad="38100" dist="19050" dir="2700000" algn="tl" rotWithShape="0">
                  <a:schemeClr val="dk1">
                    <a:alpha val="40000"/>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4" name="Picture 3"/>
          <p:cNvPicPr>
            <a:picLocks noChangeAspect="1"/>
          </p:cNvPicPr>
          <p:nvPr/>
        </p:nvPicPr>
        <p:blipFill>
          <a:blip r:embed="rId2"/>
          <a:stretch>
            <a:fillRect/>
          </a:stretch>
        </p:blipFill>
        <p:spPr>
          <a:xfrm>
            <a:off x="265" y="-1"/>
            <a:ext cx="12323634" cy="7118321"/>
          </a:xfrm>
          <a:prstGeom prst="rect">
            <a:avLst/>
          </a:prstGeom>
        </p:spPr>
      </p:pic>
      <p:pic>
        <p:nvPicPr>
          <p:cNvPr id="7" name="Picture 6" descr="images-removebg-preview"/>
          <p:cNvPicPr>
            <a:picLocks noChangeAspect="1"/>
          </p:cNvPicPr>
          <p:nvPr/>
        </p:nvPicPr>
        <p:blipFill>
          <a:blip r:embed="rId3"/>
          <a:stretch>
            <a:fillRect/>
          </a:stretch>
        </p:blipFill>
        <p:spPr>
          <a:xfrm>
            <a:off x="1511935" y="1136015"/>
            <a:ext cx="9650095" cy="5982335"/>
          </a:xfrm>
          <a:prstGeom prst="rect">
            <a:avLst/>
          </a:prstGeom>
        </p:spPr>
      </p:pic>
      <p:sp>
        <p:nvSpPr>
          <p:cNvPr id="28679" name="Text Box 9"/>
          <p:cNvSpPr txBox="1"/>
          <p:nvPr/>
        </p:nvSpPr>
        <p:spPr>
          <a:xfrm>
            <a:off x="2158365" y="153035"/>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sp>
        <p:nvSpPr>
          <p:cNvPr id="20" name="Rectangle 19"/>
          <p:cNvSpPr/>
          <p:nvPr/>
        </p:nvSpPr>
        <p:spPr>
          <a:xfrm>
            <a:off x="668346" y="2094452"/>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a:ln>
                  <a:noFill/>
                </a:ln>
                <a:solidFill>
                  <a:prstClr val="white"/>
                </a:solidFill>
                <a:effectLst/>
                <a:uLnTx/>
                <a:uFillTx/>
                <a:latin typeface="Calibri" panose="020F0502020204030204"/>
                <a:ea typeface="+mn-ea"/>
                <a:cs typeface="+mn-cs"/>
              </a:rPr>
              <a:t>TRÒ CHƠI HÁI </a:t>
            </a:r>
            <a:r>
              <a:rPr kumimoji="0" lang="vi-VN" altLang="en-US" sz="7200" b="1" i="0" u="none" strike="noStrike" kern="1200" cap="none" spc="0" normalizeH="0" baseline="0" noProof="0">
                <a:ln>
                  <a:noFill/>
                </a:ln>
                <a:solidFill>
                  <a:prstClr val="white"/>
                </a:solidFill>
                <a:effectLst/>
                <a:uLnTx/>
                <a:uFillTx/>
                <a:latin typeface="Calibri" panose="020F0502020204030204"/>
                <a:ea typeface="+mn-ea"/>
                <a:cs typeface="+mn-cs"/>
              </a:rPr>
              <a:t>XOÀI </a:t>
            </a:r>
            <a:endParaRPr kumimoji="0" lang="vi-VN" altLang="en-US" sz="7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4"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655445" y="2484120"/>
            <a:ext cx="9164955" cy="1106805"/>
          </a:xfrm>
          <a:prstGeom prst="rect">
            <a:avLst/>
          </a:prstGeom>
          <a:noFill/>
        </p:spPr>
        <p:txBody>
          <a:bodyPr wrap="square" rtlCol="0">
            <a:spAutoFit/>
          </a:bodyPr>
          <a:p>
            <a:pPr algn="ctr"/>
            <a:r>
              <a:rPr lang="vi-VN" altLang="en-US" sz="6600" b="1">
                <a:gradFill>
                  <a:gsLst>
                    <a:gs pos="0">
                      <a:srgbClr val="14CD68"/>
                    </a:gs>
                    <a:gs pos="100000">
                      <a:srgbClr val="035C7D"/>
                    </a:gs>
                  </a:gsLst>
                  <a:lin scaled="0"/>
                </a:gradFill>
                <a:latin typeface="+mn-ea"/>
                <a:cs typeface="+mn-ea"/>
              </a:rPr>
              <a:t>TRÒ CHƠI: TIẾP </a:t>
            </a:r>
            <a:r>
              <a:rPr lang="vi-VN" altLang="en-US" sz="6600" b="1">
                <a:gradFill>
                  <a:gsLst>
                    <a:gs pos="0">
                      <a:srgbClr val="14CD68"/>
                    </a:gs>
                    <a:gs pos="100000">
                      <a:srgbClr val="035C7D"/>
                    </a:gs>
                  </a:gsLst>
                  <a:lin scaled="0"/>
                </a:gradFill>
                <a:latin typeface="+mn-ea"/>
                <a:cs typeface="+mn-ea"/>
              </a:rPr>
              <a:t>SỨC </a:t>
            </a:r>
            <a:endParaRPr lang="vi-VN" altLang="en-US" sz="6600" b="1">
              <a:gradFill>
                <a:gsLst>
                  <a:gs pos="0">
                    <a:srgbClr val="14CD68"/>
                  </a:gs>
                  <a:gs pos="100000">
                    <a:srgbClr val="035C7D"/>
                  </a:gs>
                </a:gsLst>
                <a:lin scaled="0"/>
              </a:gradFill>
              <a:latin typeface="+mn-ea"/>
              <a:cs typeface="+mn-ea"/>
            </a:endParaRPr>
          </a:p>
        </p:txBody>
      </p:sp>
      <p:grpSp>
        <p:nvGrpSpPr>
          <p:cNvPr id="11" name="Group 10"/>
          <p:cNvGrpSpPr/>
          <p:nvPr/>
        </p:nvGrpSpPr>
        <p:grpSpPr>
          <a:xfrm>
            <a:off x="3067685" y="71120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3334385" y="635635"/>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
        <p:nvSpPr>
          <p:cNvPr id="2" name="Text Box 1"/>
          <p:cNvSpPr txBox="1"/>
          <p:nvPr/>
        </p:nvSpPr>
        <p:spPr>
          <a:xfrm>
            <a:off x="2063115" y="2134235"/>
            <a:ext cx="8389620" cy="2122805"/>
          </a:xfrm>
          <a:prstGeom prst="rect">
            <a:avLst/>
          </a:prstGeom>
          <a:noFill/>
        </p:spPr>
        <p:txBody>
          <a:bodyPr wrap="square" rtlCol="0" anchor="t">
            <a:spAutoFit/>
          </a:bodyPr>
          <a:p>
            <a:pPr algn="ctr"/>
            <a:r>
              <a:rPr lang="vi-VN" altLang="en-US" sz="4400" b="1">
                <a:effectLst>
                  <a:outerShdw blurRad="38100" dist="19050" dir="2700000" algn="tl" rotWithShape="0">
                    <a:schemeClr val="dk1">
                      <a:alpha val="40000"/>
                      <a:alpha val="40000"/>
                    </a:schemeClr>
                  </a:outerShdw>
                </a:effectLst>
                <a:sym typeface="+mn-ea"/>
              </a:rPr>
              <a:t>Viết các số: 250 000, 461 000, 96 000, 252 000 theo thứ tự từ bé đến lớn.</a:t>
            </a:r>
            <a:endParaRPr lang="vi-VN" altLang="en-US" sz="4400" b="1">
              <a:effectLst>
                <a:outerShdw blurRad="38100" dist="19050" dir="2700000" algn="tl" rotWithShape="0">
                  <a:schemeClr val="dk1">
                    <a:alpha val="40000"/>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15303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grpSp>
        <p:nvGrpSpPr>
          <p:cNvPr id="11" name="Group 10"/>
          <p:cNvGrpSpPr/>
          <p:nvPr/>
        </p:nvGrpSpPr>
        <p:grpSpPr>
          <a:xfrm>
            <a:off x="2827655" y="0"/>
            <a:ext cx="6089650" cy="1371600"/>
            <a:chOff x="4453" y="0"/>
            <a:chExt cx="9590" cy="2160"/>
          </a:xfrm>
        </p:grpSpPr>
        <p:sp>
          <p:nvSpPr>
            <p:cNvPr id="4" name="Text Box 9"/>
            <p:cNvSpPr txBox="1"/>
            <p:nvPr/>
          </p:nvSpPr>
          <p:spPr>
            <a:xfrm>
              <a:off x="5129" y="0"/>
              <a:ext cx="7854" cy="724"/>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5" name="Text Box 9"/>
            <p:cNvSpPr txBox="1"/>
            <p:nvPr/>
          </p:nvSpPr>
          <p:spPr>
            <a:xfrm>
              <a:off x="8184" y="799"/>
              <a:ext cx="2145" cy="726"/>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6" name="Text Box 9"/>
            <p:cNvSpPr txBox="1"/>
            <p:nvPr/>
          </p:nvSpPr>
          <p:spPr>
            <a:xfrm>
              <a:off x="4453" y="1434"/>
              <a:ext cx="9591" cy="726"/>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7464" y="727"/>
              <a:ext cx="286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grpSp>
      <p:sp>
        <p:nvSpPr>
          <p:cNvPr id="2" name="Text Box 1"/>
          <p:cNvSpPr txBox="1"/>
          <p:nvPr/>
        </p:nvSpPr>
        <p:spPr>
          <a:xfrm>
            <a:off x="849630" y="2028825"/>
            <a:ext cx="10299700" cy="1198880"/>
          </a:xfrm>
          <a:prstGeom prst="rect">
            <a:avLst/>
          </a:prstGeom>
          <a:noFill/>
        </p:spPr>
        <p:txBody>
          <a:bodyPr wrap="square" rtlCol="0" anchor="t">
            <a:spAutoFit/>
          </a:bodyPr>
          <a:p>
            <a:r>
              <a:rPr lang="vi-VN" altLang="en-US" sz="3600" b="1">
                <a:effectLst>
                  <a:outerShdw blurRad="38100" dist="19050" dir="2700000" algn="tl" rotWithShape="0">
                    <a:schemeClr val="dk1">
                      <a:alpha val="40000"/>
                      <a:alpha val="40000"/>
                    </a:schemeClr>
                  </a:outerShdw>
                </a:effectLst>
                <a:sym typeface="+mn-ea"/>
              </a:rPr>
              <a:t>Viết các số: 250 000, 461 000, 96 000, 252 000 theo thứ tự từ bé đến lớn.</a:t>
            </a:r>
            <a:endParaRPr lang="vi-VN" altLang="en-US" sz="3600" b="1">
              <a:effectLst>
                <a:outerShdw blurRad="38100" dist="19050" dir="2700000" algn="tl" rotWithShape="0">
                  <a:schemeClr val="dk1">
                    <a:alpha val="40000"/>
                    <a:alpha val="40000"/>
                  </a:schemeClr>
                </a:outerShdw>
              </a:effectLst>
              <a:sym typeface="+mn-ea"/>
            </a:endParaRPr>
          </a:p>
        </p:txBody>
      </p:sp>
      <p:sp>
        <p:nvSpPr>
          <p:cNvPr id="7" name="Text Box 6"/>
          <p:cNvSpPr txBox="1"/>
          <p:nvPr/>
        </p:nvSpPr>
        <p:spPr>
          <a:xfrm>
            <a:off x="1035050" y="4096385"/>
            <a:ext cx="9709150" cy="645160"/>
          </a:xfrm>
          <a:prstGeom prst="rect">
            <a:avLst/>
          </a:prstGeom>
          <a:noFill/>
        </p:spPr>
        <p:txBody>
          <a:bodyPr wrap="square" rtlCol="0" anchor="t">
            <a:spAutoFit/>
          </a:bodyPr>
          <a:p>
            <a:pPr marL="0" marR="0" algn="just">
              <a:spcBef>
                <a:spcPts val="0"/>
              </a:spcBef>
              <a:spcAft>
                <a:spcPts val="800"/>
              </a:spcAft>
            </a:pPr>
            <a:r>
              <a:rPr lang="en-US" sz="3600" b="1" i="1" dirty="0">
                <a:solidFill>
                  <a:srgbClr val="FF0000"/>
                </a:solidFill>
                <a:effectLst/>
                <a:latin typeface="+mn-ea"/>
                <a:ea typeface="Cambria" panose="02040503050406030204" pitchFamily="18" charset="0"/>
                <a:cs typeface="+mn-ea"/>
                <a:sym typeface="+mn-ea"/>
              </a:rPr>
              <a:t>→ </a:t>
            </a:r>
            <a:r>
              <a:rPr lang="vi-VN" altLang="en-US" sz="3600" b="1" dirty="0" err="1">
                <a:solidFill>
                  <a:srgbClr val="FF0000"/>
                </a:solidFill>
                <a:effectLst/>
                <a:latin typeface="+mn-ea"/>
                <a:ea typeface="Cambria" panose="02040503050406030204" pitchFamily="18" charset="0"/>
                <a:cs typeface="+mn-ea"/>
                <a:sym typeface="+mn-ea"/>
              </a:rPr>
              <a:t>96 000, 250 000, 252 000, 461 000.</a:t>
            </a:r>
            <a:r>
              <a:rPr lang="en-US" sz="3600" b="1" i="1" dirty="0">
                <a:solidFill>
                  <a:srgbClr val="FF0000"/>
                </a:solidFill>
                <a:effectLst/>
                <a:latin typeface="+mn-ea"/>
                <a:ea typeface="Cambria" panose="02040503050406030204" pitchFamily="18" charset="0"/>
                <a:cs typeface="+mn-ea"/>
                <a:sym typeface="+mn-ea"/>
              </a:rPr>
              <a:t> </a:t>
            </a:r>
            <a:endParaRPr lang="en-US" sz="3600" b="1" i="1" dirty="0">
              <a:solidFill>
                <a:srgbClr val="FF0000"/>
              </a:solidFill>
              <a:effectLst/>
              <a:latin typeface="+mn-ea"/>
              <a:ea typeface="Cambria" panose="02040503050406030204" pitchFamily="18" charset="0"/>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37896" name="WordArt 4"/>
          <p:cNvSpPr>
            <a:spLocks noTextEdit="1"/>
          </p:cNvSpPr>
          <p:nvPr/>
        </p:nvSpPr>
        <p:spPr>
          <a:xfrm>
            <a:off x="360680" y="2065655"/>
            <a:ext cx="11478260" cy="1207135"/>
          </a:xfrm>
          <a:prstGeom prst="rect">
            <a:avLst/>
          </a:prstGeom>
        </p:spPr>
        <p:txBody>
          <a:bodyPr wrap="none" fromWordArt="1">
            <a:prstTxWarp prst="textPlain">
              <a:avLst>
                <a:gd name="adj" fmla="val 50000"/>
              </a:avLst>
            </a:prstTxWarp>
          </a:bodyPr>
          <a:p>
            <a:pPr algn="ctr"/>
            <a:r>
              <a:rPr lang="en-US" sz="2400" b="1">
                <a:ln w="38100">
                  <a:solidFill>
                    <a:schemeClr val="bg1"/>
                  </a:solidFill>
                </a:ln>
                <a:solidFill>
                  <a:srgbClr val="FF0066"/>
                </a:solidFill>
                <a:effectLst>
                  <a:glow rad="228600">
                    <a:schemeClr val="accent4">
                      <a:satMod val="175000"/>
                      <a:alpha val="40000"/>
                    </a:schemeClr>
                  </a:glow>
                  <a:outerShdw dist="35921" dir="2699999" algn="ctr" rotWithShape="0">
                    <a:srgbClr val="C0C0C0">
                      <a:alpha val="79999"/>
                    </a:srgbClr>
                  </a:outerShdw>
                </a:effectLst>
                <a:latin typeface="+mn-ea"/>
                <a:ea typeface="Arial" panose="020B0604020202020204" pitchFamily="34" charset="0"/>
                <a:cs typeface="+mn-ea"/>
              </a:rPr>
              <a:t>KÍNH CHÚC QUÝ THẦY CÔ VÀ CÁC EM NHIỀU SỨC KHỎE </a:t>
            </a:r>
            <a:endParaRPr lang="en-US" sz="2400" b="1">
              <a:ln w="38100">
                <a:solidFill>
                  <a:schemeClr val="bg1"/>
                </a:solidFill>
              </a:ln>
              <a:solidFill>
                <a:srgbClr val="FF0066"/>
              </a:solidFill>
              <a:effectLst>
                <a:glow rad="228600">
                  <a:schemeClr val="accent4">
                    <a:satMod val="175000"/>
                    <a:alpha val="40000"/>
                  </a:schemeClr>
                </a:glow>
                <a:outerShdw dist="35921" dir="2699999" algn="ctr" rotWithShape="0">
                  <a:srgbClr val="C0C0C0">
                    <a:alpha val="79999"/>
                  </a:srgbClr>
                </a:outerShdw>
              </a:effectLst>
              <a:latin typeface="+mn-ea"/>
              <a:ea typeface="Arial" panose="020B0604020202020204" pitchFamily="34" charset="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images-removebg-preview">
            <a:hlinkClick r:id="rId1" action="ppaction://hlinksldjump"/>
          </p:cNvPr>
          <p:cNvPicPr>
            <a:picLocks noChangeAspect="1"/>
          </p:cNvPicPr>
          <p:nvPr/>
        </p:nvPicPr>
        <p:blipFill>
          <a:blip r:embed="rId2"/>
          <a:stretch>
            <a:fillRect/>
          </a:stretch>
        </p:blipFill>
        <p:spPr>
          <a:xfrm>
            <a:off x="890905" y="1211580"/>
            <a:ext cx="10630535" cy="5982335"/>
          </a:xfrm>
          <a:prstGeom prst="rect">
            <a:avLst/>
          </a:prstGeom>
        </p:spPr>
      </p:pic>
      <p:pic>
        <p:nvPicPr>
          <p:cNvPr id="29698" name="Picture 4" descr="WhitecornerFlower"/>
          <p:cNvPicPr>
            <a:picLocks noChangeAspect="1"/>
          </p:cNvPicPr>
          <p:nvPr/>
        </p:nvPicPr>
        <p:blipFill>
          <a:blip r:embed="rId3"/>
          <a:stretch>
            <a:fillRect/>
          </a:stretch>
        </p:blipFill>
        <p:spPr>
          <a:xfrm>
            <a:off x="152083" y="0"/>
            <a:ext cx="1371600" cy="1371600"/>
          </a:xfrm>
          <a:prstGeom prst="rect">
            <a:avLst/>
          </a:prstGeom>
          <a:noFill/>
          <a:ln w="9525">
            <a:noFill/>
          </a:ln>
        </p:spPr>
      </p:pic>
      <p:pic>
        <p:nvPicPr>
          <p:cNvPr id="29699" name="Picture 3" descr="WhitecornerFlower"/>
          <p:cNvPicPr>
            <a:picLocks noChangeAspect="1"/>
          </p:cNvPicPr>
          <p:nvPr/>
        </p:nvPicPr>
        <p:blipFill>
          <a:blip r:embed="rId4"/>
          <a:stretch>
            <a:fillRect/>
          </a:stretch>
        </p:blipFill>
        <p:spPr>
          <a:xfrm>
            <a:off x="10820400" y="9525"/>
            <a:ext cx="1371600" cy="1371600"/>
          </a:xfrm>
          <a:prstGeom prst="rect">
            <a:avLst/>
          </a:prstGeom>
          <a:noFill/>
          <a:ln w="9525">
            <a:noFill/>
          </a:ln>
        </p:spPr>
      </p:pic>
      <p:pic>
        <p:nvPicPr>
          <p:cNvPr id="29700" name="Picture 5" descr="WhitecornerFlower"/>
          <p:cNvPicPr>
            <a:picLocks noChangeAspect="1"/>
          </p:cNvPicPr>
          <p:nvPr/>
        </p:nvPicPr>
        <p:blipFill>
          <a:blip r:embed="rId5"/>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6"/>
          <a:stretch>
            <a:fillRect/>
          </a:stretch>
        </p:blipFill>
        <p:spPr>
          <a:xfrm>
            <a:off x="10655935" y="5486400"/>
            <a:ext cx="1371600" cy="1371600"/>
          </a:xfrm>
          <a:prstGeom prst="rect">
            <a:avLst/>
          </a:prstGeom>
          <a:noFill/>
          <a:ln w="9525">
            <a:noFill/>
          </a:ln>
        </p:spPr>
      </p:pic>
      <p:sp>
        <p:nvSpPr>
          <p:cNvPr id="28679" name="Text Box 9"/>
          <p:cNvSpPr txBox="1"/>
          <p:nvPr/>
        </p:nvSpPr>
        <p:spPr>
          <a:xfrm>
            <a:off x="2158365" y="153035"/>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grpSp>
        <p:nvGrpSpPr>
          <p:cNvPr id="13" name="Group 12"/>
          <p:cNvGrpSpPr/>
          <p:nvPr/>
        </p:nvGrpSpPr>
        <p:grpSpPr>
          <a:xfrm>
            <a:off x="3578860" y="2102485"/>
            <a:ext cx="2142490" cy="2142490"/>
            <a:chOff x="5636" y="2485"/>
            <a:chExt cx="3374" cy="3374"/>
          </a:xfrm>
        </p:grpSpPr>
        <p:pic>
          <p:nvPicPr>
            <p:cNvPr id="2" name="Picture 1" descr="images-3-removebg-preview">
              <a:hlinkClick r:id="rId7" action="ppaction://hlinksldjump"/>
            </p:cNvPr>
            <p:cNvPicPr>
              <a:picLocks noChangeAspect="1"/>
            </p:cNvPicPr>
            <p:nvPr/>
          </p:nvPicPr>
          <p:blipFill>
            <a:blip r:embed="rId8"/>
            <a:stretch>
              <a:fillRect/>
            </a:stretch>
          </p:blipFill>
          <p:spPr>
            <a:xfrm rot="18720000">
              <a:off x="5636" y="2485"/>
              <a:ext cx="3375" cy="3375"/>
            </a:xfrm>
            <a:prstGeom prst="rect">
              <a:avLst/>
            </a:prstGeom>
          </p:spPr>
        </p:pic>
        <p:sp>
          <p:nvSpPr>
            <p:cNvPr id="5" name="Text Box 4">
              <a:hlinkClick r:id="rId7" action="ppaction://hlinksldjump"/>
            </p:cNvPr>
            <p:cNvSpPr txBox="1"/>
            <p:nvPr/>
          </p:nvSpPr>
          <p:spPr>
            <a:xfrm rot="1680000">
              <a:off x="7079" y="3446"/>
              <a:ext cx="1126" cy="1452"/>
            </a:xfrm>
            <a:prstGeom prst="rect">
              <a:avLst/>
            </a:prstGeom>
            <a:noFill/>
          </p:spPr>
          <p:txBody>
            <a:bodyPr wrap="square" rtlCol="0">
              <a:spAutoFit/>
            </a:bodyPr>
            <a:p>
              <a:r>
                <a:rPr lang="vi-VN" altLang="en-US" sz="5400" b="1">
                  <a:latin typeface="Times New Roman Bold" panose="02020603050405020304" charset="0"/>
                  <a:cs typeface="Times New Roman Bold" panose="02020603050405020304" charset="0"/>
                </a:rPr>
                <a:t>2</a:t>
              </a:r>
              <a:endParaRPr lang="vi-VN" altLang="en-US" sz="5400" b="1">
                <a:latin typeface="Times New Roman Bold" panose="02020603050405020304" charset="0"/>
                <a:cs typeface="Times New Roman Bold" panose="02020603050405020304" charset="0"/>
              </a:endParaRPr>
            </a:p>
          </p:txBody>
        </p:sp>
      </p:grpSp>
      <p:grpSp>
        <p:nvGrpSpPr>
          <p:cNvPr id="15" name="Group 14"/>
          <p:cNvGrpSpPr/>
          <p:nvPr/>
        </p:nvGrpSpPr>
        <p:grpSpPr>
          <a:xfrm>
            <a:off x="7132320" y="4638040"/>
            <a:ext cx="1896110" cy="1896110"/>
            <a:chOff x="11231" y="7479"/>
            <a:chExt cx="2986" cy="2986"/>
          </a:xfrm>
        </p:grpSpPr>
        <p:pic>
          <p:nvPicPr>
            <p:cNvPr id="4" name="Picture 3" descr="images-3-removebg-preview">
              <a:hlinkClick r:id="rId9" action="ppaction://hlinksldjump"/>
            </p:cNvPr>
            <p:cNvPicPr>
              <a:picLocks noChangeAspect="1"/>
            </p:cNvPicPr>
            <p:nvPr/>
          </p:nvPicPr>
          <p:blipFill>
            <a:blip r:embed="rId8"/>
            <a:stretch>
              <a:fillRect/>
            </a:stretch>
          </p:blipFill>
          <p:spPr>
            <a:xfrm rot="17100000">
              <a:off x="11231" y="7479"/>
              <a:ext cx="2986" cy="2986"/>
            </a:xfrm>
            <a:prstGeom prst="rect">
              <a:avLst/>
            </a:prstGeom>
          </p:spPr>
        </p:pic>
        <p:sp>
          <p:nvSpPr>
            <p:cNvPr id="6" name="Text Box 5">
              <a:hlinkClick r:id="rId9" action="ppaction://hlinksldjump"/>
            </p:cNvPr>
            <p:cNvSpPr txBox="1"/>
            <p:nvPr/>
          </p:nvSpPr>
          <p:spPr>
            <a:xfrm rot="21120000">
              <a:off x="12275" y="8067"/>
              <a:ext cx="1126" cy="1743"/>
            </a:xfrm>
            <a:prstGeom prst="rect">
              <a:avLst/>
            </a:prstGeom>
            <a:noFill/>
          </p:spPr>
          <p:txBody>
            <a:bodyPr wrap="square" rtlCol="0">
              <a:spAutoFit/>
            </a:bodyPr>
            <a:p>
              <a:r>
                <a:rPr lang="vi-VN" altLang="en-US" sz="6600" b="1">
                  <a:latin typeface="Times New Roman Bold" panose="02020603050405020304" charset="0"/>
                  <a:cs typeface="Times New Roman Bold" panose="02020603050405020304" charset="0"/>
                </a:rPr>
                <a:t>4</a:t>
              </a:r>
              <a:endParaRPr lang="vi-VN" altLang="en-US" sz="6600" b="1">
                <a:latin typeface="Times New Roman Bold" panose="02020603050405020304" charset="0"/>
                <a:cs typeface="Times New Roman Bold" panose="02020603050405020304" charset="0"/>
              </a:endParaRPr>
            </a:p>
          </p:txBody>
        </p:sp>
      </p:grpSp>
      <p:grpSp>
        <p:nvGrpSpPr>
          <p:cNvPr id="14" name="Group 13"/>
          <p:cNvGrpSpPr/>
          <p:nvPr/>
        </p:nvGrpSpPr>
        <p:grpSpPr>
          <a:xfrm>
            <a:off x="6062980" y="2357755"/>
            <a:ext cx="2142490" cy="2142490"/>
            <a:chOff x="9548" y="3713"/>
            <a:chExt cx="3374" cy="3374"/>
          </a:xfrm>
        </p:grpSpPr>
        <p:pic>
          <p:nvPicPr>
            <p:cNvPr id="3" name="Picture 2" descr="images-3-removebg-preview">
              <a:hlinkClick r:id="rId10" action="ppaction://hlinksldjump"/>
            </p:cNvPr>
            <p:cNvPicPr>
              <a:picLocks noChangeAspect="1"/>
            </p:cNvPicPr>
            <p:nvPr/>
          </p:nvPicPr>
          <p:blipFill>
            <a:blip r:embed="rId8"/>
            <a:stretch>
              <a:fillRect/>
            </a:stretch>
          </p:blipFill>
          <p:spPr>
            <a:xfrm rot="17880000">
              <a:off x="9548" y="3713"/>
              <a:ext cx="3375" cy="3375"/>
            </a:xfrm>
            <a:prstGeom prst="rect">
              <a:avLst/>
            </a:prstGeom>
          </p:spPr>
        </p:pic>
        <p:sp>
          <p:nvSpPr>
            <p:cNvPr id="8" name="Text Box 7">
              <a:hlinkClick r:id="rId10" action="ppaction://hlinksldjump"/>
            </p:cNvPr>
            <p:cNvSpPr txBox="1"/>
            <p:nvPr/>
          </p:nvSpPr>
          <p:spPr>
            <a:xfrm rot="1680000">
              <a:off x="10991" y="4673"/>
              <a:ext cx="1126" cy="1452"/>
            </a:xfrm>
            <a:prstGeom prst="rect">
              <a:avLst/>
            </a:prstGeom>
            <a:noFill/>
          </p:spPr>
          <p:txBody>
            <a:bodyPr wrap="square" rtlCol="0">
              <a:spAutoFit/>
            </a:bodyPr>
            <a:p>
              <a:r>
                <a:rPr lang="vi-VN" altLang="en-US" sz="5400" b="1">
                  <a:latin typeface="Times New Roman Bold" panose="02020603050405020304" charset="0"/>
                  <a:cs typeface="Times New Roman Bold" panose="02020603050405020304" charset="0"/>
                </a:rPr>
                <a:t>3</a:t>
              </a:r>
              <a:endParaRPr lang="vi-VN" altLang="en-US" sz="5400" b="1">
                <a:latin typeface="Times New Roman Bold" panose="02020603050405020304" charset="0"/>
                <a:cs typeface="Times New Roman Bold" panose="02020603050405020304" charset="0"/>
              </a:endParaRPr>
            </a:p>
          </p:txBody>
        </p:sp>
      </p:grpSp>
      <p:grpSp>
        <p:nvGrpSpPr>
          <p:cNvPr id="12" name="Group 11"/>
          <p:cNvGrpSpPr/>
          <p:nvPr/>
        </p:nvGrpSpPr>
        <p:grpSpPr>
          <a:xfrm>
            <a:off x="2007870" y="3850005"/>
            <a:ext cx="2142490" cy="2142490"/>
            <a:chOff x="3162" y="6063"/>
            <a:chExt cx="3374" cy="3374"/>
          </a:xfrm>
        </p:grpSpPr>
        <p:pic>
          <p:nvPicPr>
            <p:cNvPr id="10" name="Picture 9" descr="images-3-removebg-preview">
              <a:hlinkClick r:id="rId11" action="ppaction://hlinksldjump"/>
            </p:cNvPr>
            <p:cNvPicPr>
              <a:picLocks noChangeAspect="1"/>
            </p:cNvPicPr>
            <p:nvPr/>
          </p:nvPicPr>
          <p:blipFill>
            <a:blip r:embed="rId8"/>
            <a:stretch>
              <a:fillRect/>
            </a:stretch>
          </p:blipFill>
          <p:spPr>
            <a:xfrm rot="16800000">
              <a:off x="3162" y="6063"/>
              <a:ext cx="3375" cy="3375"/>
            </a:xfrm>
            <a:prstGeom prst="rect">
              <a:avLst/>
            </a:prstGeom>
          </p:spPr>
        </p:pic>
        <p:sp>
          <p:nvSpPr>
            <p:cNvPr id="11" name="Text Box 10"/>
            <p:cNvSpPr txBox="1"/>
            <p:nvPr/>
          </p:nvSpPr>
          <p:spPr>
            <a:xfrm rot="21000000">
              <a:off x="4626" y="6835"/>
              <a:ext cx="1126" cy="1743"/>
            </a:xfrm>
            <a:prstGeom prst="rect">
              <a:avLst/>
            </a:prstGeom>
            <a:noFill/>
          </p:spPr>
          <p:txBody>
            <a:bodyPr wrap="square" rtlCol="0">
              <a:spAutoFit/>
            </a:bodyPr>
            <a:p>
              <a:r>
                <a:rPr lang="vi-VN" altLang="en-US" sz="6600" b="1">
                  <a:latin typeface="Times New Roman Bold" panose="02020603050405020304" charset="0"/>
                  <a:cs typeface="Times New Roman Bold" panose="02020603050405020304" charset="0"/>
                </a:rPr>
                <a:t>1</a:t>
              </a:r>
              <a:endParaRPr lang="vi-VN" altLang="en-US" sz="6600" b="1">
                <a:latin typeface="Times New Roman Bold" panose="02020603050405020304" charset="0"/>
                <a:cs typeface="Times New Roman Bold" panose="02020603050405020304" charset="0"/>
              </a:endParaRPr>
            </a:p>
          </p:txBody>
        </p:sp>
      </p:grpSp>
      <p:sp>
        <p:nvSpPr>
          <p:cNvPr id="16" name="Rounded Rectangle 15"/>
          <p:cNvSpPr/>
          <p:nvPr/>
        </p:nvSpPr>
        <p:spPr>
          <a:xfrm>
            <a:off x="9422765" y="4966970"/>
            <a:ext cx="1450975" cy="132588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399">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71945" y="3708400"/>
            <a:ext cx="4683760" cy="9944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a:t>
            </a: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vi-VN" alt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SAI</a:t>
            </a:r>
            <a:endParaRPr kumimoji="0" lang="vi-VN" alt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Rectangle 8"/>
          <p:cNvSpPr/>
          <p:nvPr/>
        </p:nvSpPr>
        <p:spPr>
          <a:xfrm>
            <a:off x="854710" y="3816985"/>
            <a:ext cx="4683760" cy="9944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a:t>
            </a:r>
            <a:r>
              <a:rPr kumimoji="0" lang="vi-VN" alt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ĐÚNG</a:t>
            </a:r>
            <a:endParaRPr kumimoji="0" lang="vi-VN" alt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0" name="Picture 6" descr="Káº¿t quáº£ hÃ¬nh áº£nh cho right wrong tick icon"/>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65494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97559" y="352553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58570" y="1819275"/>
            <a:ext cx="9675495" cy="1322070"/>
          </a:xfrm>
          <a:prstGeom prst="rect">
            <a:avLst/>
          </a:prstGeom>
          <a:noFill/>
        </p:spPr>
        <p:txBody>
          <a:bodyPr wrap="square" rtlCol="0">
            <a:spAutoFit/>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Regular" panose="02020603050405020304" charset="0"/>
                <a:ea typeface="Cambria" panose="02040503050406030204" pitchFamily="18" charset="0"/>
                <a:cs typeface="Times New Roman Regular" panose="02020603050405020304" charset="0"/>
              </a:rPr>
              <a:t>Câu 1: Số  32 562 123 chữ số 6 thuộc lớp chục nghìn đúng hay sai?</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Regular" panose="02020603050405020304" charset="0"/>
                <a:ea typeface="Cambria" panose="02040503050406030204" pitchFamily="18" charset="0"/>
                <a:cs typeface="Times New Roman Regular" panose="02020603050405020304" charset="0"/>
              </a:rPr>
              <a:t> </a:t>
            </a:r>
            <a:endPar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Regular" panose="02020603050405020304" charset="0"/>
              <a:ea typeface="Cambria" panose="02040503050406030204" pitchFamily="18" charset="0"/>
              <a:cs typeface="Times New Roman Regular" panose="02020603050405020304" charset="0"/>
            </a:endParaRPr>
          </a:p>
        </p:txBody>
      </p:sp>
      <p:pic>
        <p:nvPicPr>
          <p:cNvPr id="4" name="Picture 2"/>
          <p:cNvPicPr>
            <a:picLocks noChangeAspect="1" noChangeArrowheads="1"/>
          </p:cNvPicPr>
          <p:nvPr/>
        </p:nvPicPr>
        <p:blipFill>
          <a:blip r:embed="rId3"/>
          <a:stretch>
            <a:fillRect/>
          </a:stretch>
        </p:blipFill>
        <p:spPr bwMode="auto">
          <a:xfrm>
            <a:off x="4299968" y="1754198"/>
            <a:ext cx="4836412" cy="490177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4" descr="WhitecornerFlower"/>
          <p:cNvPicPr>
            <a:picLocks noChangeAspect="1"/>
          </p:cNvPicPr>
          <p:nvPr/>
        </p:nvPicPr>
        <p:blipFill>
          <a:blip r:embed="rId4"/>
          <a:stretch>
            <a:fillRect/>
          </a:stretch>
        </p:blipFill>
        <p:spPr>
          <a:xfrm>
            <a:off x="-317" y="0"/>
            <a:ext cx="1371600" cy="1371600"/>
          </a:xfrm>
          <a:prstGeom prst="rect">
            <a:avLst/>
          </a:prstGeom>
          <a:noFill/>
          <a:ln w="9525">
            <a:noFill/>
          </a:ln>
        </p:spPr>
      </p:pic>
      <p:pic>
        <p:nvPicPr>
          <p:cNvPr id="29699" name="Picture 3" descr="WhitecornerFlower"/>
          <p:cNvPicPr>
            <a:picLocks noChangeAspect="1"/>
          </p:cNvPicPr>
          <p:nvPr/>
        </p:nvPicPr>
        <p:blipFill>
          <a:blip r:embed="rId5"/>
          <a:stretch>
            <a:fillRect/>
          </a:stretch>
        </p:blipFill>
        <p:spPr>
          <a:xfrm>
            <a:off x="10820400" y="9525"/>
            <a:ext cx="1371600" cy="1371600"/>
          </a:xfrm>
          <a:prstGeom prst="rect">
            <a:avLst/>
          </a:prstGeom>
          <a:noFill/>
          <a:ln w="9525">
            <a:noFill/>
          </a:ln>
        </p:spPr>
      </p:pic>
      <p:pic>
        <p:nvPicPr>
          <p:cNvPr id="29700" name="Picture 5" descr="WhitecornerFlower"/>
          <p:cNvPicPr>
            <a:picLocks noChangeAspect="1"/>
          </p:cNvPicPr>
          <p:nvPr/>
        </p:nvPicPr>
        <p:blipFill>
          <a:blip r:embed="rId6"/>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7"/>
          <a:stretch>
            <a:fillRect/>
          </a:stretch>
        </p:blipFill>
        <p:spPr>
          <a:xfrm>
            <a:off x="10820400" y="5556250"/>
            <a:ext cx="1371600" cy="1371600"/>
          </a:xfrm>
          <a:prstGeom prst="rect">
            <a:avLst/>
          </a:prstGeom>
          <a:noFill/>
          <a:ln w="9525">
            <a:noFill/>
          </a:ln>
        </p:spPr>
      </p:pic>
      <p:sp>
        <p:nvSpPr>
          <p:cNvPr id="28679" name="Text Box 9"/>
          <p:cNvSpPr txBox="1"/>
          <p:nvPr/>
        </p:nvSpPr>
        <p:spPr>
          <a:xfrm>
            <a:off x="2158365" y="153035"/>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15"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pic>
        <p:nvPicPr>
          <p:cNvPr id="18" name="Picture 17">
            <a:hlinkClick r:id="rId8" action="ppaction://hlinksldjump"/>
          </p:cNvPr>
          <p:cNvPicPr>
            <a:picLocks noChangeAspect="1"/>
          </p:cNvPicPr>
          <p:nvPr/>
        </p:nvPicPr>
        <p:blipFill>
          <a:blip r:embed="rId9"/>
          <a:stretch>
            <a:fillRect/>
          </a:stretch>
        </p:blipFill>
        <p:spPr>
          <a:xfrm>
            <a:off x="1371600" y="5725209"/>
            <a:ext cx="2517363" cy="10544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subTnLst>
                                    <p:audio>
                                      <p:cMediaNode>
                                        <p:cTn display="1" masterRel="sameClick">
                                          <p:stCondLst>
                                            <p:cond evt="begin" delay="0">
                                              <p:tn val="5"/>
                                            </p:cond>
                                          </p:stCondLst>
                                          <p:endCondLst>
                                            <p:cond evt="onStopAudio" delay="0">
                                              <p:tgtEl>
                                                <p:sldTgt/>
                                              </p:tgtEl>
                                            </p:cond>
                                          </p:endCondLst>
                                        </p:cTn>
                                        <p:tgtEl>
                                          <p:sndTgt r:embed="rId10" name="Am-thanh-tra-loi-sai-www_nhacchuongvui_com.wav"/>
                                        </p:tgtEl>
                                      </p:cMediaNode>
                                    </p:audio>
                                  </p:sub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1000"/>
                            </p:stCondLst>
                            <p:childTnLst>
                              <p:par>
                                <p:cTn id="12" presetID="10" presetClass="exit" presetSubtype="0" fill="hold" nodeType="afterEffect">
                                  <p:stCondLst>
                                    <p:cond delay="150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4" presetClass="entr" presetSubtype="16" fill="hold" nodeType="clickEffect">
                                  <p:stCondLst>
                                    <p:cond delay="0"/>
                                  </p:stCondLst>
                                  <p:childTnLst>
                                    <p:set>
                                      <p:cBhvr>
                                        <p:cTn id="19" dur="1000" fill="hold">
                                          <p:stCondLst>
                                            <p:cond delay="0"/>
                                          </p:stCondLst>
                                        </p:cTn>
                                        <p:tgtEl>
                                          <p:spTgt spid="13"/>
                                        </p:tgtEl>
                                        <p:attrNameLst>
                                          <p:attrName>style.visibility</p:attrName>
                                        </p:attrNameLst>
                                      </p:cBhvr>
                                      <p:to>
                                        <p:strVal val="visible"/>
                                      </p:to>
                                    </p:set>
                                    <p:animEffect transition="in" filter="box(in)">
                                      <p:cBhvr>
                                        <p:cTn id="20" dur="1000"/>
                                        <p:tgtEl>
                                          <p:spTgt spid="13"/>
                                        </p:tgtEl>
                                      </p:cBhvr>
                                    </p:animEffect>
                                  </p:childTnLst>
                                  <p:subTnLst>
                                    <p:audio>
                                      <p:cMediaNode>
                                        <p:cTn display="1" masterRel="sameClick">
                                          <p:stCondLst>
                                            <p:cond evt="begin" delay="0">
                                              <p:tn val="18"/>
                                            </p:cond>
                                          </p:stCondLst>
                                          <p:endCondLst>
                                            <p:cond evt="onStopAudio" delay="0">
                                              <p:tgtEl>
                                                <p:sldTgt/>
                                              </p:tgtEl>
                                            </p:cond>
                                          </p:endCondLst>
                                        </p:cTn>
                                        <p:tgtEl>
                                          <p:sndTgt r:embed="rId11" name="Am-thanh-tra-loi-dung-www_nhacchuongvui_com.wav"/>
                                        </p:tgtEl>
                                      </p:cMediaNode>
                                    </p:audio>
                                  </p:subTnLst>
                                </p:cTn>
                              </p:par>
                            </p:childTnLst>
                          </p:cTn>
                        </p:par>
                      </p:childTnLst>
                    </p:cTn>
                  </p:par>
                </p:childTnLst>
              </p:cTn>
              <p:nextCondLst>
                <p:cond evt="onClick" delay="0">
                  <p:tgtEl>
                    <p:spTgt spid="8"/>
                  </p:tgtEl>
                </p:cond>
              </p:nextCondLst>
            </p:seq>
          </p:childTnLst>
        </p:cTn>
      </p:par>
    </p:tnLst>
    <p:bldLst>
      <p:bldP spid="9" grpId="1"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0"/>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820400" y="952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820400" y="5556250"/>
            <a:ext cx="1371600" cy="1371600"/>
          </a:xfrm>
          <a:prstGeom prst="rect">
            <a:avLst/>
          </a:prstGeom>
          <a:noFill/>
          <a:ln w="9525">
            <a:noFill/>
          </a:ln>
        </p:spPr>
      </p:pic>
      <p:sp>
        <p:nvSpPr>
          <p:cNvPr id="6" name="Text Box 9"/>
          <p:cNvSpPr txBox="1"/>
          <p:nvPr/>
        </p:nvSpPr>
        <p:spPr>
          <a:xfrm>
            <a:off x="2158365" y="153035"/>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sp>
        <p:nvSpPr>
          <p:cNvPr id="7" name="Rectangle 17"/>
          <p:cNvSpPr/>
          <p:nvPr/>
        </p:nvSpPr>
        <p:spPr>
          <a:xfrm>
            <a:off x="6667474" y="5178984"/>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 4 200 000</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876773" y="5191007"/>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 </a:t>
            </a:r>
            <a:r>
              <a:rPr lang="en-US" sz="4000" dirty="0">
                <a:solidFill>
                  <a:schemeClr val="tx1"/>
                </a:solidFill>
                <a:latin typeface="Cambria" panose="02040503050406030204" pitchFamily="18" charset="0"/>
                <a:ea typeface="Cambria" panose="02040503050406030204" pitchFamily="18" charset="0"/>
              </a:rPr>
              <a:t>5 000 000</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6684190" y="4160384"/>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 4 100 000</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2" name="Rectangle 21"/>
          <p:cNvSpPr/>
          <p:nvPr/>
        </p:nvSpPr>
        <p:spPr>
          <a:xfrm>
            <a:off x="854552" y="4156177"/>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4 000 000</a:t>
            </a:r>
            <a:endPar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24"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810885" y="382819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819627" y="4792670"/>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371600" y="1711325"/>
            <a:ext cx="6623050" cy="1322070"/>
          </a:xfrm>
          <a:prstGeom prst="rect">
            <a:avLst/>
          </a:prstGeom>
          <a:noFill/>
        </p:spPr>
        <p:txBody>
          <a:bodyPr wrap="square" rtlCol="0">
            <a:spAutoFit/>
          </a:bodyPr>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Câu 2: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Làm</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tròn</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giá</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đến</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hàng</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trăm</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nghìn</a:t>
            </a:r>
            <a:r>
              <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4000" i="0" u="none" strike="noStrike" kern="1200" cap="none" spc="0" normalizeH="0" baseline="0" noProof="0" dirty="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3"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9124950" y="248920"/>
            <a:ext cx="3034030" cy="3495675"/>
          </a:xfrm>
          <a:prstGeom prst="rect">
            <a:avLst/>
          </a:prstGeom>
        </p:spPr>
      </p:pic>
      <p:pic>
        <p:nvPicPr>
          <p:cNvPr id="10" name="Picture 9">
            <a:hlinkClick r:id="rId8" action="ppaction://hlinksldjump"/>
          </p:cNvPr>
          <p:cNvPicPr>
            <a:picLocks noChangeAspect="1"/>
          </p:cNvPicPr>
          <p:nvPr/>
        </p:nvPicPr>
        <p:blipFill>
          <a:blip r:embed="rId9"/>
          <a:stretch>
            <a:fillRect/>
          </a:stretch>
        </p:blipFill>
        <p:spPr>
          <a:xfrm>
            <a:off x="1371600" y="5725209"/>
            <a:ext cx="2517363" cy="1054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11" name="Am-thanh-tra-loi-dung-www_nhacchuongvui_com.wav"/>
                                        </p:tgtEl>
                                      </p:cMediaNode>
                                    </p:audio>
                                  </p:sub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300"/>
                                  </p:stCondLst>
                                  <p:childTnLst>
                                    <p:set>
                                      <p:cBhvr>
                                        <p:cTn id="21" dur="1" fill="hold">
                                          <p:stCondLst>
                                            <p:cond delay="0"/>
                                          </p:stCondLst>
                                        </p:cTn>
                                        <p:tgtEl>
                                          <p:spTgt spid="25"/>
                                        </p:tgtEl>
                                        <p:attrNameLst>
                                          <p:attrName>style.visibility</p:attrName>
                                        </p:attrNameLst>
                                      </p:cBhvr>
                                      <p:to>
                                        <p:strVal val="visible"/>
                                      </p:to>
                                    </p:set>
                                  </p:childTnLst>
                                  <p:subTnLst>
                                    <p:audio>
                                      <p:cMediaNode>
                                        <p:cTn display="1" masterRel="sameClick">
                                          <p:stCondLst>
                                            <p:cond evt="begin" delay="0">
                                              <p:tn val="20"/>
                                            </p:cond>
                                          </p:stCondLst>
                                          <p:endCondLst>
                                            <p:cond evt="onStopAudio" delay="0">
                                              <p:tgtEl>
                                                <p:sldTgt/>
                                              </p:tgtEl>
                                            </p:cond>
                                          </p:endCondLst>
                                        </p:cTn>
                                        <p:tgtEl>
                                          <p:sndTgt r:embed="rId10" name="Am-thanh-tra-loi-sai-www_nhacchuongvui_com.wav"/>
                                        </p:tgtEl>
                                      </p:cMediaNode>
                                    </p:audio>
                                  </p:subTnLst>
                                </p:cTn>
                              </p:par>
                            </p:childTnLst>
                          </p:cTn>
                        </p:par>
                      </p:childTnLst>
                    </p:cTn>
                  </p:par>
                </p:childTnLst>
              </p:cTn>
              <p:nextCondLst>
                <p:cond evt="onClick" delay="0">
                  <p:tgtEl>
                    <p:spTgt spid="20"/>
                  </p:tgtEl>
                </p:cond>
              </p:nextCondLst>
            </p:seq>
          </p:childTnLst>
        </p:cTn>
      </p:par>
    </p:tnLst>
    <p:bldLst>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152083" y="0"/>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873740" y="4762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820400" y="5556250"/>
            <a:ext cx="1371600" cy="1371600"/>
          </a:xfrm>
          <a:prstGeom prst="rect">
            <a:avLst/>
          </a:prstGeom>
          <a:noFill/>
          <a:ln w="9525">
            <a:noFill/>
          </a:ln>
        </p:spPr>
      </p:pic>
      <p:sp>
        <p:nvSpPr>
          <p:cNvPr id="28679" name="Text Box 9"/>
          <p:cNvSpPr txBox="1"/>
          <p:nvPr/>
        </p:nvSpPr>
        <p:spPr>
          <a:xfrm>
            <a:off x="2158365" y="153035"/>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sp>
        <p:nvSpPr>
          <p:cNvPr id="28" name="TextBox 27"/>
          <p:cNvSpPr txBox="1"/>
          <p:nvPr/>
        </p:nvSpPr>
        <p:spPr>
          <a:xfrm>
            <a:off x="876300" y="1711325"/>
            <a:ext cx="10793095" cy="1322070"/>
          </a:xfrm>
          <a:prstGeom prst="rect">
            <a:avLst/>
          </a:prstGeom>
          <a:noFill/>
        </p:spPr>
        <p:txBody>
          <a:bodyPr wrap="square" rtlCol="0">
            <a:spAutoFit/>
          </a:bodyPr>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Câu 3: Cho số </a:t>
            </a:r>
            <a:r>
              <a:rPr lang="en-US" sz="4000" noProof="0">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5 232 461</a:t>
            </a:r>
            <a:r>
              <a:rPr lang="vi-VN" altLang="en-US" sz="4000" noProof="0">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a:t>
            </a:r>
            <a:r>
              <a:rPr kumimoji="0" 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Chữ số 5 thuộc hàng</a:t>
            </a:r>
            <a:r>
              <a:rPr kumimoji="0" lang="vi-VN" alt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 lớp nào</a:t>
            </a:r>
            <a:r>
              <a:rPr kumimoji="0" lang="vi-VN" alt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vi-VN" alt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ectangle 21"/>
          <p:cNvSpPr/>
          <p:nvPr/>
        </p:nvSpPr>
        <p:spPr>
          <a:xfrm>
            <a:off x="2402205" y="4156075"/>
            <a:ext cx="7388225" cy="890905"/>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400" b="0" i="0" u="none" strike="noStrike" kern="1200" cap="none" spc="0" normalizeH="0" baseline="0" noProof="0" dirty="0">
                <a:ln>
                  <a:noFill/>
                </a:ln>
                <a:solidFill>
                  <a:srgbClr val="FF0000"/>
                </a:solidFill>
                <a:effectLst/>
                <a:uLnTx/>
                <a:uFillTx/>
                <a:latin typeface="Times New Roman Regular" panose="02020603050405020304" charset="0"/>
                <a:ea typeface="Cambria" panose="02040503050406030204" pitchFamily="18" charset="0"/>
                <a:cs typeface="Times New Roman Regular" panose="02020603050405020304" charset="0"/>
              </a:rPr>
              <a:t>Hàng triệu, lớp triệu</a:t>
            </a:r>
            <a:endParaRPr kumimoji="0" lang="vi-VN" altLang="en-US" sz="5400" b="0" i="0" u="none" strike="noStrike" kern="1200" cap="none" spc="0" normalizeH="0" baseline="0" noProof="0" dirty="0">
              <a:ln>
                <a:noFill/>
              </a:ln>
              <a:solidFill>
                <a:srgbClr val="FF0000"/>
              </a:solidFill>
              <a:effectLst/>
              <a:uLnTx/>
              <a:uFillTx/>
              <a:latin typeface="Times New Roman Regular" panose="02020603050405020304" charset="0"/>
              <a:ea typeface="Cambria" panose="02040503050406030204" pitchFamily="18" charset="0"/>
              <a:cs typeface="Times New Roman Regular" panose="02020603050405020304" charset="0"/>
            </a:endParaRPr>
          </a:p>
        </p:txBody>
      </p:sp>
      <p:pic>
        <p:nvPicPr>
          <p:cNvPr id="10" name="Picture 9">
            <a:hlinkClick r:id="rId5" action="ppaction://hlinksldjump"/>
          </p:cNvPr>
          <p:cNvPicPr>
            <a:picLocks noChangeAspect="1"/>
          </p:cNvPicPr>
          <p:nvPr/>
        </p:nvPicPr>
        <p:blipFill>
          <a:blip r:embed="rId6"/>
          <a:stretch>
            <a:fillRect/>
          </a:stretch>
        </p:blipFill>
        <p:spPr>
          <a:xfrm>
            <a:off x="1371600" y="5725209"/>
            <a:ext cx="2517363" cy="1054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250" fill="hold">
                                          <p:stCondLst>
                                            <p:cond delay="0"/>
                                          </p:stCondLst>
                                        </p:cTn>
                                        <p:tgtEl>
                                          <p:spTgt spid="22"/>
                                        </p:tgtEl>
                                        <p:attrNameLst>
                                          <p:attrName>style.visibility</p:attrName>
                                        </p:attrNameLst>
                                      </p:cBhvr>
                                      <p:to>
                                        <p:strVal val="visible"/>
                                      </p:to>
                                    </p:set>
                                    <p:animEffect transition="in" filter="box(in)">
                                      <p:cBhvr>
                                        <p:cTn id="7"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0"/>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820400" y="952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820400" y="5556250"/>
            <a:ext cx="1371600" cy="1371600"/>
          </a:xfrm>
          <a:prstGeom prst="rect">
            <a:avLst/>
          </a:prstGeom>
          <a:noFill/>
          <a:ln w="9525">
            <a:noFill/>
          </a:ln>
        </p:spPr>
      </p:pic>
      <p:sp>
        <p:nvSpPr>
          <p:cNvPr id="6" name="Text Box 9"/>
          <p:cNvSpPr txBox="1"/>
          <p:nvPr/>
        </p:nvSpPr>
        <p:spPr>
          <a:xfrm>
            <a:off x="2158365" y="153035"/>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a:t>
            </a:r>
            <a:r>
              <a:rPr lang="en-US" altLang="en-US" sz="3600" dirty="0">
                <a:solidFill>
                  <a:srgbClr val="000000"/>
                </a:solidFill>
                <a:cs typeface="+mn-lt"/>
              </a:rPr>
              <a:t>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sp>
        <p:nvSpPr>
          <p:cNvPr id="7" name="Rectangle 17"/>
          <p:cNvSpPr/>
          <p:nvPr/>
        </p:nvSpPr>
        <p:spPr>
          <a:xfrm>
            <a:off x="854684" y="4987214"/>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281 302</a:t>
            </a:r>
            <a:endPar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683848" y="5048767"/>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a:t>
            </a: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230 421</a:t>
            </a:r>
            <a:endPar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1" name="Rectangle 20"/>
          <p:cNvSpPr/>
          <p:nvPr/>
        </p:nvSpPr>
        <p:spPr>
          <a:xfrm>
            <a:off x="6684190" y="3943214"/>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 </a:t>
            </a:r>
            <a:r>
              <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190 630</a:t>
            </a:r>
            <a:endPar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2" name="Rectangle 21"/>
          <p:cNvSpPr/>
          <p:nvPr/>
        </p:nvSpPr>
        <p:spPr>
          <a:xfrm>
            <a:off x="854552" y="3947897"/>
            <a:ext cx="4683803" cy="60267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a:t>
            </a:r>
            <a:r>
              <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240 000</a:t>
            </a:r>
            <a:endParaRPr kumimoji="0" lang="vi-VN" altLang="en-US" sz="4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24"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810885" y="366309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810653" y="47704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5044302" y="4699325"/>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371600" y="1711325"/>
            <a:ext cx="9996170" cy="1322070"/>
          </a:xfrm>
          <a:prstGeom prst="rect">
            <a:avLst/>
          </a:prstGeom>
          <a:noFill/>
        </p:spPr>
        <p:txBody>
          <a:bodyPr wrap="square" rtlCol="0">
            <a:spAutoFit/>
          </a:bodyPr>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4000" i="0" u="none" strike="noStrike" kern="1200" cap="none" spc="0" normalizeH="0" baseline="0" noProof="0" dirty="0" err="1">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Câu 4: </a:t>
            </a:r>
            <a:r>
              <a:rPr kumimoji="0" 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rPr>
              <a:t>Số nào dưới đây làm tròn đến hàng trăm nghìn thì được ba trăm nghìn?</a:t>
            </a:r>
            <a:endParaRPr kumimoji="0" lang="en-US" sz="4000" i="0" u="none" strike="noStrike" kern="1200" cap="none" spc="0" normalizeH="0" baseline="0" noProof="0">
              <a:solidFill>
                <a:schemeClr val="tx1"/>
              </a:solidFill>
              <a:effectLst>
                <a:outerShdw blurRad="38100" dist="19050" dir="2700000" algn="tl" rotWithShape="0">
                  <a:schemeClr val="dk1">
                    <a:alpha val="40000"/>
                    <a:alpha val="40000"/>
                  </a:scheme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3"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6200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7" action="ppaction://hlinksldjump"/>
          </p:cNvPr>
          <p:cNvPicPr>
            <a:picLocks noChangeAspect="1"/>
          </p:cNvPicPr>
          <p:nvPr/>
        </p:nvPicPr>
        <p:blipFill>
          <a:blip r:embed="rId8"/>
          <a:stretch>
            <a:fillRect/>
          </a:stretch>
        </p:blipFill>
        <p:spPr>
          <a:xfrm>
            <a:off x="1371600" y="5725209"/>
            <a:ext cx="2517363" cy="1054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9" name="Am-thanh-tra-loi-sai-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9" name="Am-thanh-tra-loi-sai-www_nhacchuongvui_com.wav"/>
                                        </p:tgtEl>
                                      </p:cMediaNode>
                                    </p:audio>
                                  </p:sub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9" name="Am-thanh-tra-loi-sai-www_nhacchuongvui_com.wav"/>
                                        </p:tgtEl>
                                      </p:cMediaNode>
                                    </p:audio>
                                  </p:sub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10" name="Am-thanh-tra-loi-dung-www_nhacchuongvui_com.wav"/>
                                        </p:tgtEl>
                                      </p:cMediaNode>
                                    </p:audio>
                                  </p:sub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317" y="47625"/>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744200" y="153035"/>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sp>
        <p:nvSpPr>
          <p:cNvPr id="28679" name="Text Box 9"/>
          <p:cNvSpPr txBox="1"/>
          <p:nvPr/>
        </p:nvSpPr>
        <p:spPr>
          <a:xfrm>
            <a:off x="2230120" y="128270"/>
            <a:ext cx="8715375" cy="645160"/>
          </a:xfrm>
          <a:prstGeom prst="rect">
            <a:avLst/>
          </a:prstGeom>
          <a:noFill/>
          <a:ln w="9525">
            <a:noFill/>
          </a:ln>
        </p:spPr>
        <p:txBody>
          <a:bodyPr wrap="square">
            <a:spAutoFit/>
          </a:bodyPr>
          <a:p>
            <a:pPr eaLnBrk="1" hangingPunct="1">
              <a:spcBef>
                <a:spcPct val="50000"/>
              </a:spcBef>
              <a:buNone/>
            </a:pPr>
            <a:r>
              <a:rPr lang="en-US" altLang="en-US" sz="3600" dirty="0">
                <a:solidFill>
                  <a:srgbClr val="000000"/>
                </a:solidFill>
                <a:latin typeface="Times New Roman Regular" panose="02020603050405020304" charset="0"/>
                <a:cs typeface="Times New Roman Regular" panose="02020603050405020304" charset="0"/>
              </a:rPr>
              <a:t>Thứ </a:t>
            </a:r>
            <a:r>
              <a:rPr lang="vi-VN" altLang="en-US" sz="3600" dirty="0">
                <a:solidFill>
                  <a:srgbClr val="000000"/>
                </a:solidFill>
                <a:latin typeface="Times New Roman Regular" panose="02020603050405020304" charset="0"/>
                <a:cs typeface="Times New Roman Regular" panose="02020603050405020304" charset="0"/>
              </a:rPr>
              <a:t>bảy</a:t>
            </a:r>
            <a:r>
              <a:rPr lang="en-US" altLang="en-US" sz="3600" dirty="0">
                <a:solidFill>
                  <a:srgbClr val="000000"/>
                </a:solidFill>
                <a:latin typeface="Times New Roman Regular" panose="02020603050405020304" charset="0"/>
                <a:cs typeface="Times New Roman Regular" panose="02020603050405020304" charset="0"/>
              </a:rPr>
              <a:t>, ng</a:t>
            </a:r>
            <a:r>
              <a:rPr lang="en-US" altLang="en-US" sz="36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3600" dirty="0">
                <a:solidFill>
                  <a:srgbClr val="000000"/>
                </a:solidFill>
                <a:latin typeface="Times New Roman Regular" panose="02020603050405020304" charset="0"/>
                <a:cs typeface="Times New Roman Regular" panose="02020603050405020304" charset="0"/>
              </a:rPr>
              <a:t>y </a:t>
            </a:r>
            <a:r>
              <a:rPr lang="vi-VN" altLang="en-US" sz="3600" dirty="0">
                <a:solidFill>
                  <a:srgbClr val="000000"/>
                </a:solidFill>
                <a:latin typeface="Times New Roman Regular" panose="02020603050405020304" charset="0"/>
                <a:cs typeface="Times New Roman Regular" panose="02020603050405020304" charset="0"/>
              </a:rPr>
              <a:t>12</a:t>
            </a:r>
            <a:r>
              <a:rPr lang="en-US" altLang="en-US" sz="3600" dirty="0">
                <a:solidFill>
                  <a:srgbClr val="000000"/>
                </a:solidFill>
                <a:latin typeface="Times New Roman Regular" panose="02020603050405020304" charset="0"/>
                <a:cs typeface="Times New Roman Regular" panose="02020603050405020304" charset="0"/>
              </a:rPr>
              <a:t> tháng </a:t>
            </a:r>
            <a:r>
              <a:rPr lang="vi-VN" altLang="en-US" sz="3600" dirty="0">
                <a:solidFill>
                  <a:srgbClr val="000000"/>
                </a:solidFill>
                <a:latin typeface="Times New Roman Regular" panose="02020603050405020304" charset="0"/>
                <a:cs typeface="Times New Roman Regular" panose="02020603050405020304" charset="0"/>
              </a:rPr>
              <a:t>10</a:t>
            </a:r>
            <a:r>
              <a:rPr lang="en-US" altLang="en-US" sz="3600" dirty="0">
                <a:solidFill>
                  <a:srgbClr val="000000"/>
                </a:solidFill>
                <a:latin typeface="Times New Roman Regular" panose="02020603050405020304" charset="0"/>
                <a:cs typeface="Times New Roman Regular" panose="02020603050405020304" charset="0"/>
              </a:rPr>
              <a:t> năm 202</a:t>
            </a:r>
            <a:r>
              <a:rPr lang="vi-VN" altLang="en-US" sz="3600" dirty="0">
                <a:solidFill>
                  <a:srgbClr val="000000"/>
                </a:solidFill>
                <a:latin typeface="Times New Roman Regular" panose="02020603050405020304" charset="0"/>
                <a:cs typeface="Times New Roman Regular" panose="02020603050405020304" charset="0"/>
              </a:rPr>
              <a:t>4</a:t>
            </a:r>
            <a:endParaRPr lang="vi-VN" altLang="en-US" sz="36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241290" y="773430"/>
            <a:ext cx="1362075" cy="645795"/>
          </a:xfrm>
          <a:prstGeom prst="rect">
            <a:avLst/>
          </a:prstGeom>
          <a:noFill/>
          <a:ln w="9525">
            <a:noFill/>
          </a:ln>
        </p:spPr>
        <p:txBody>
          <a:bodyPr wrap="square">
            <a:noAutofit/>
          </a:bodyPr>
          <a:p>
            <a:pPr eaLnBrk="1" hangingPunct="1">
              <a:spcBef>
                <a:spcPct val="50000"/>
              </a:spcBef>
              <a:buNone/>
            </a:pPr>
            <a:r>
              <a:rPr lang="vi-VN" altLang="en-US" sz="3600" dirty="0">
                <a:solidFill>
                  <a:srgbClr val="000000"/>
                </a:solidFill>
                <a:latin typeface="Times New Roman Regular" panose="02020603050405020304" charset="0"/>
                <a:cs typeface="Times New Roman Regular" panose="02020603050405020304" charset="0"/>
              </a:rPr>
              <a:t>Toán</a:t>
            </a:r>
            <a:endParaRPr lang="vi-VN" altLang="en-US" sz="3600" dirty="0">
              <a:solidFill>
                <a:srgbClr val="000000"/>
              </a:solidFill>
              <a:latin typeface="Times New Roman Regular" panose="02020603050405020304" charset="0"/>
              <a:cs typeface="Times New Roman Regular" panose="02020603050405020304" charset="0"/>
            </a:endParaRPr>
          </a:p>
          <a:p>
            <a:pPr eaLnBrk="1" hangingPunct="1">
              <a:spcBef>
                <a:spcPct val="50000"/>
              </a:spcBef>
              <a:buNone/>
            </a:pPr>
            <a:endParaRPr lang="vi-VN" altLang="en-US" sz="3600" dirty="0">
              <a:solidFill>
                <a:srgbClr val="000000"/>
              </a:solidFill>
              <a:latin typeface="Times New Roman Regular" panose="02020603050405020304" charset="0"/>
              <a:cs typeface="Times New Roman Regular" panose="02020603050405020304" charset="0"/>
            </a:endParaRPr>
          </a:p>
        </p:txBody>
      </p:sp>
      <p:pic>
        <p:nvPicPr>
          <p:cNvPr id="29" name="图片 8"/>
          <p:cNvPicPr>
            <a:picLocks noChangeAspect="1"/>
          </p:cNvPicPr>
          <p:nvPr/>
        </p:nvPicPr>
        <p:blipFill>
          <a:blip r:embed="rId5"/>
          <a:stretch>
            <a:fillRect/>
          </a:stretch>
        </p:blipFill>
        <p:spPr>
          <a:xfrm rot="161094">
            <a:off x="3017445" y="1864956"/>
            <a:ext cx="5730631" cy="3653592"/>
          </a:xfrm>
          <a:prstGeom prst="rect">
            <a:avLst/>
          </a:prstGeom>
        </p:spPr>
      </p:pic>
      <p:pic>
        <p:nvPicPr>
          <p:cNvPr id="2" name="Picture 1"/>
          <p:cNvPicPr>
            <a:picLocks noChangeAspect="1"/>
          </p:cNvPicPr>
          <p:nvPr/>
        </p:nvPicPr>
        <p:blipFill>
          <a:blip r:embed="rId6"/>
          <a:stretch>
            <a:fillRect/>
          </a:stretch>
        </p:blipFill>
        <p:spPr>
          <a:xfrm>
            <a:off x="3639890" y="1732739"/>
            <a:ext cx="4249280" cy="40541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WhitecornerFlower"/>
          <p:cNvPicPr>
            <a:picLocks noChangeAspect="1"/>
          </p:cNvPicPr>
          <p:nvPr/>
        </p:nvPicPr>
        <p:blipFill>
          <a:blip r:embed="rId1"/>
          <a:stretch>
            <a:fillRect/>
          </a:stretch>
        </p:blipFill>
        <p:spPr>
          <a:xfrm>
            <a:off x="152083" y="0"/>
            <a:ext cx="1371600" cy="1371600"/>
          </a:xfrm>
          <a:prstGeom prst="rect">
            <a:avLst/>
          </a:prstGeom>
          <a:noFill/>
          <a:ln w="9525">
            <a:noFill/>
          </a:ln>
        </p:spPr>
      </p:pic>
      <p:pic>
        <p:nvPicPr>
          <p:cNvPr id="29699" name="Picture 3" descr="WhitecornerFlower"/>
          <p:cNvPicPr>
            <a:picLocks noChangeAspect="1"/>
          </p:cNvPicPr>
          <p:nvPr/>
        </p:nvPicPr>
        <p:blipFill>
          <a:blip r:embed="rId2"/>
          <a:stretch>
            <a:fillRect/>
          </a:stretch>
        </p:blipFill>
        <p:spPr>
          <a:xfrm>
            <a:off x="10820400" y="0"/>
            <a:ext cx="1371600" cy="1371600"/>
          </a:xfrm>
          <a:prstGeom prst="rect">
            <a:avLst/>
          </a:prstGeom>
          <a:noFill/>
          <a:ln w="9525">
            <a:noFill/>
          </a:ln>
        </p:spPr>
      </p:pic>
      <p:pic>
        <p:nvPicPr>
          <p:cNvPr id="29700" name="Picture 5" descr="WhitecornerFlower"/>
          <p:cNvPicPr>
            <a:picLocks noChangeAspect="1"/>
          </p:cNvPicPr>
          <p:nvPr/>
        </p:nvPicPr>
        <p:blipFill>
          <a:blip r:embed="rId3"/>
          <a:stretch>
            <a:fillRect/>
          </a:stretch>
        </p:blipFill>
        <p:spPr>
          <a:xfrm>
            <a:off x="0" y="5486400"/>
            <a:ext cx="1371600" cy="1371600"/>
          </a:xfrm>
          <a:prstGeom prst="rect">
            <a:avLst/>
          </a:prstGeom>
          <a:noFill/>
          <a:ln w="9525">
            <a:noFill/>
          </a:ln>
        </p:spPr>
      </p:pic>
      <p:pic>
        <p:nvPicPr>
          <p:cNvPr id="29701" name="Picture 6" descr="WhitecornerFlower"/>
          <p:cNvPicPr>
            <a:picLocks noChangeAspect="1"/>
          </p:cNvPicPr>
          <p:nvPr/>
        </p:nvPicPr>
        <p:blipFill>
          <a:blip r:embed="rId4"/>
          <a:stretch>
            <a:fillRect/>
          </a:stretch>
        </p:blipFill>
        <p:spPr>
          <a:xfrm>
            <a:off x="10772775" y="5556250"/>
            <a:ext cx="1371600" cy="1371600"/>
          </a:xfrm>
          <a:prstGeom prst="rect">
            <a:avLst/>
          </a:prstGeom>
          <a:noFill/>
          <a:ln w="9525">
            <a:noFill/>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685925" y="3429317"/>
            <a:ext cx="8648700" cy="3133725"/>
          </a:xfrm>
          <a:prstGeom prst="rect">
            <a:avLst/>
          </a:prstGeom>
        </p:spPr>
      </p:pic>
      <p:sp>
        <p:nvSpPr>
          <p:cNvPr id="6" name="Rounded Rectangular Callout 2"/>
          <p:cNvSpPr/>
          <p:nvPr/>
        </p:nvSpPr>
        <p:spPr>
          <a:xfrm>
            <a:off x="898525" y="2952115"/>
            <a:ext cx="2485390" cy="1193165"/>
          </a:xfrm>
          <a:prstGeom prst="wedgeRoundRectCallout">
            <a:avLst>
              <a:gd name="adj1" fmla="val -8045"/>
              <a:gd name="adj2" fmla="val 83794"/>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10000"/>
              </a:lnSpc>
              <a:buFont typeface="Arial" panose="020B0604020202020204" pitchFamily="34" charset="0"/>
              <a:buNone/>
            </a:pPr>
            <a:r>
              <a:rPr lang="en-US" sz="2400" b="1" dirty="0">
                <a:solidFill>
                  <a:schemeClr val="tx1"/>
                </a:solidFill>
                <a:latin typeface="Calibri" panose="020F0502020204030204" charset="0"/>
                <a:cs typeface="Calibri" panose="020F0502020204030204" charset="0"/>
              </a:rPr>
              <a:t>Sao Kim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khoảng</a:t>
            </a:r>
            <a:r>
              <a:rPr lang="en-US" sz="2400" b="1" dirty="0">
                <a:solidFill>
                  <a:schemeClr val="tx1"/>
                </a:solidFill>
                <a:latin typeface="Calibri" panose="020F0502020204030204" charset="0"/>
                <a:cs typeface="Calibri" panose="020F0502020204030204" charset="0"/>
              </a:rPr>
              <a:t> 108 000 000 km.</a:t>
            </a:r>
            <a:endParaRPr lang="en-US" sz="2400" b="1" dirty="0">
              <a:solidFill>
                <a:schemeClr val="tx1"/>
              </a:solidFill>
              <a:latin typeface="Calibri" panose="020F0502020204030204" charset="0"/>
              <a:cs typeface="Calibri" panose="020F0502020204030204" charset="0"/>
            </a:endParaRPr>
          </a:p>
        </p:txBody>
      </p:sp>
      <p:sp>
        <p:nvSpPr>
          <p:cNvPr id="7" name="Rounded Rectangular Callout 2"/>
          <p:cNvSpPr/>
          <p:nvPr/>
        </p:nvSpPr>
        <p:spPr>
          <a:xfrm>
            <a:off x="4194810" y="2584450"/>
            <a:ext cx="2557780" cy="1193165"/>
          </a:xfrm>
          <a:prstGeom prst="wedgeRoundRectCallout">
            <a:avLst>
              <a:gd name="adj1" fmla="val -5997"/>
              <a:gd name="adj2" fmla="val 88850"/>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10000"/>
              </a:lnSpc>
              <a:buFont typeface="Arial" panose="020B0604020202020204" pitchFamily="34" charset="0"/>
              <a:buNone/>
            </a:pPr>
            <a:r>
              <a:rPr lang="en-US" sz="2400" b="1" dirty="0">
                <a:solidFill>
                  <a:schemeClr val="tx1"/>
                </a:solidFill>
                <a:latin typeface="Calibri" panose="020F0502020204030204" charset="0"/>
                <a:cs typeface="Calibri" panose="020F0502020204030204" charset="0"/>
              </a:rPr>
              <a:t>Sao </a:t>
            </a:r>
            <a:r>
              <a:rPr lang="en-US" sz="2400" b="1" dirty="0" err="1">
                <a:solidFill>
                  <a:schemeClr val="tx1"/>
                </a:solidFill>
                <a:latin typeface="Calibri" panose="020F0502020204030204" charset="0"/>
                <a:cs typeface="Calibri" panose="020F0502020204030204" charset="0"/>
              </a:rPr>
              <a:t>Hỏa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khoảng</a:t>
            </a:r>
            <a:r>
              <a:rPr lang="en-US" sz="2400" b="1" dirty="0">
                <a:solidFill>
                  <a:schemeClr val="tx1"/>
                </a:solidFill>
                <a:latin typeface="Calibri" panose="020F0502020204030204" charset="0"/>
                <a:cs typeface="Calibri" panose="020F0502020204030204" charset="0"/>
              </a:rPr>
              <a:t> </a:t>
            </a:r>
            <a:r>
              <a:rPr lang="en-US" sz="2400" b="1" dirty="0">
                <a:solidFill>
                  <a:schemeClr val="tx1"/>
                </a:solidFill>
                <a:latin typeface="Calibri" panose="020F0502020204030204" charset="0"/>
                <a:cs typeface="Calibri" panose="020F0502020204030204" charset="0"/>
                <a:sym typeface="+mn-ea"/>
              </a:rPr>
              <a:t>230 000 000</a:t>
            </a:r>
            <a:r>
              <a:rPr lang="en-US" sz="2400" b="1" dirty="0">
                <a:solidFill>
                  <a:schemeClr val="tx1"/>
                </a:solidFill>
                <a:latin typeface="Calibri" panose="020F0502020204030204" charset="0"/>
                <a:cs typeface="Calibri" panose="020F0502020204030204" charset="0"/>
              </a:rPr>
              <a:t> km.</a:t>
            </a:r>
            <a:endParaRPr lang="en-US" sz="2400" b="1" dirty="0">
              <a:solidFill>
                <a:schemeClr val="tx1"/>
              </a:solidFill>
              <a:latin typeface="Calibri" panose="020F0502020204030204" charset="0"/>
              <a:cs typeface="Calibri" panose="020F0502020204030204" charset="0"/>
            </a:endParaRPr>
          </a:p>
        </p:txBody>
      </p:sp>
      <p:sp>
        <p:nvSpPr>
          <p:cNvPr id="8" name="Rounded Rectangular Callout 2"/>
          <p:cNvSpPr/>
          <p:nvPr/>
        </p:nvSpPr>
        <p:spPr>
          <a:xfrm>
            <a:off x="8096886" y="2584450"/>
            <a:ext cx="2381249" cy="1193106"/>
          </a:xfrm>
          <a:prstGeom prst="wedgeRoundRectCallout">
            <a:avLst>
              <a:gd name="adj1" fmla="val -41489"/>
              <a:gd name="adj2" fmla="val 115723"/>
              <a:gd name="adj3" fmla="val 16667"/>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10000"/>
              </a:lnSpc>
              <a:buFont typeface="Arial" panose="020B0604020202020204" pitchFamily="34" charset="0"/>
              <a:buNone/>
            </a:pPr>
            <a:r>
              <a:rPr lang="en-US" sz="2400" b="1" dirty="0" err="1">
                <a:solidFill>
                  <a:schemeClr val="tx1"/>
                </a:solidFill>
                <a:latin typeface="Calibri" panose="020F0502020204030204" charset="0"/>
                <a:cs typeface="Calibri" panose="020F0502020204030204" charset="0"/>
              </a:rPr>
              <a:t>Vậy</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sao</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Hỏa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cách</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xa</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Mặt</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Trời</a:t>
            </a:r>
            <a:r>
              <a:rPr lang="en-US" sz="2400" b="1" dirty="0">
                <a:solidFill>
                  <a:schemeClr val="tx1"/>
                </a:solidFill>
                <a:latin typeface="Calibri" panose="020F0502020204030204" charset="0"/>
                <a:cs typeface="Calibri" panose="020F0502020204030204" charset="0"/>
              </a:rPr>
              <a:t> </a:t>
            </a:r>
            <a:r>
              <a:rPr lang="en-US" sz="2400" b="1" dirty="0" err="1">
                <a:solidFill>
                  <a:schemeClr val="tx1"/>
                </a:solidFill>
                <a:latin typeface="Calibri" panose="020F0502020204030204" charset="0"/>
                <a:cs typeface="Calibri" panose="020F0502020204030204" charset="0"/>
              </a:rPr>
              <a:t>hơn</a:t>
            </a:r>
            <a:endParaRPr lang="en-US" sz="2400" b="1" dirty="0">
              <a:solidFill>
                <a:schemeClr val="tx1"/>
              </a:solidFill>
              <a:latin typeface="Calibri" panose="020F0502020204030204" charset="0"/>
              <a:cs typeface="Calibri" panose="020F0502020204030204" charset="0"/>
            </a:endParaRPr>
          </a:p>
        </p:txBody>
      </p:sp>
      <p:sp>
        <p:nvSpPr>
          <p:cNvPr id="2" name="Text Box 1"/>
          <p:cNvSpPr txBox="1"/>
          <p:nvPr/>
        </p:nvSpPr>
        <p:spPr>
          <a:xfrm>
            <a:off x="1008380" y="3735705"/>
            <a:ext cx="2193925" cy="460375"/>
          </a:xfrm>
          <a:prstGeom prst="rect">
            <a:avLst/>
          </a:prstGeom>
          <a:noFill/>
        </p:spPr>
        <p:txBody>
          <a:bodyPr wrap="square" rtlCol="0" anchor="t">
            <a:spAutoFit/>
          </a:bodyPr>
          <a:p>
            <a:r>
              <a:rPr lang="en-US" sz="2400" b="1" dirty="0">
                <a:solidFill>
                  <a:srgbClr val="FF0000"/>
                </a:solidFill>
                <a:latin typeface="Calibri" panose="020F0502020204030204" charset="0"/>
                <a:cs typeface="Calibri" panose="020F0502020204030204" charset="0"/>
                <a:sym typeface="+mn-ea"/>
              </a:rPr>
              <a:t>108 000 000</a:t>
            </a:r>
            <a:endParaRPr lang="en-US" sz="2400" b="1" dirty="0">
              <a:solidFill>
                <a:srgbClr val="FF0000"/>
              </a:solidFill>
              <a:latin typeface="Calibri" panose="020F0502020204030204" charset="0"/>
              <a:cs typeface="Calibri" panose="020F0502020204030204" charset="0"/>
              <a:sym typeface="+mn-ea"/>
            </a:endParaRPr>
          </a:p>
        </p:txBody>
      </p:sp>
      <p:sp>
        <p:nvSpPr>
          <p:cNvPr id="3" name="Text Box 2"/>
          <p:cNvSpPr txBox="1"/>
          <p:nvPr/>
        </p:nvSpPr>
        <p:spPr>
          <a:xfrm>
            <a:off x="4345940" y="3369945"/>
            <a:ext cx="2193925" cy="460375"/>
          </a:xfrm>
          <a:prstGeom prst="rect">
            <a:avLst/>
          </a:prstGeom>
          <a:noFill/>
        </p:spPr>
        <p:txBody>
          <a:bodyPr wrap="square" rtlCol="0" anchor="t">
            <a:spAutoFit/>
          </a:bodyPr>
          <a:p>
            <a:r>
              <a:rPr lang="en-US" sz="2400" b="1" dirty="0">
                <a:solidFill>
                  <a:srgbClr val="FF0000"/>
                </a:solidFill>
                <a:latin typeface="Calibri" panose="020F0502020204030204" charset="0"/>
                <a:cs typeface="Calibri" panose="020F0502020204030204" charset="0"/>
                <a:sym typeface="+mn-ea"/>
              </a:rPr>
              <a:t>230 000 000</a:t>
            </a:r>
            <a:endParaRPr lang="en-US" sz="2400" b="1" dirty="0">
              <a:solidFill>
                <a:srgbClr val="FF0000"/>
              </a:solidFill>
              <a:latin typeface="Calibri" panose="020F0502020204030204" charset="0"/>
              <a:cs typeface="Calibri" panose="020F0502020204030204" charset="0"/>
              <a:sym typeface="+mn-ea"/>
            </a:endParaRPr>
          </a:p>
        </p:txBody>
      </p:sp>
      <p:sp>
        <p:nvSpPr>
          <p:cNvPr id="28679" name="Text Box 9"/>
          <p:cNvSpPr txBox="1"/>
          <p:nvPr/>
        </p:nvSpPr>
        <p:spPr>
          <a:xfrm>
            <a:off x="3256915" y="0"/>
            <a:ext cx="4987290" cy="459740"/>
          </a:xfrm>
          <a:prstGeom prst="rect">
            <a:avLst/>
          </a:prstGeom>
          <a:noFill/>
          <a:ln w="9525">
            <a:noFill/>
          </a:ln>
        </p:spPr>
        <p:txBody>
          <a:bodyPr wrap="square">
            <a:noAutofit/>
          </a:bodyPr>
          <a:p>
            <a:pPr eaLnBrk="1" hangingPunct="1">
              <a:spcBef>
                <a:spcPct val="50000"/>
              </a:spcBef>
              <a:buNone/>
            </a:pPr>
            <a:r>
              <a:rPr lang="en-US" altLang="en-US" sz="2300" dirty="0">
                <a:solidFill>
                  <a:srgbClr val="000000"/>
                </a:solidFill>
                <a:latin typeface="Times New Roman Regular" panose="02020603050405020304" charset="0"/>
                <a:cs typeface="Times New Roman Regular" panose="02020603050405020304" charset="0"/>
              </a:rPr>
              <a:t>Thứ </a:t>
            </a:r>
            <a:r>
              <a:rPr lang="vi-VN" altLang="en-US" sz="2300" dirty="0">
                <a:solidFill>
                  <a:srgbClr val="000000"/>
                </a:solidFill>
                <a:latin typeface="Times New Roman Regular" panose="02020603050405020304" charset="0"/>
                <a:cs typeface="Times New Roman Regular" panose="02020603050405020304" charset="0"/>
              </a:rPr>
              <a:t>bảy</a:t>
            </a:r>
            <a:r>
              <a:rPr lang="en-US" altLang="en-US" sz="2300" dirty="0">
                <a:solidFill>
                  <a:srgbClr val="000000"/>
                </a:solidFill>
                <a:latin typeface="Times New Roman Regular" panose="02020603050405020304" charset="0"/>
                <a:cs typeface="Times New Roman Regular" panose="02020603050405020304" charset="0"/>
              </a:rPr>
              <a:t>, ng</a:t>
            </a:r>
            <a:r>
              <a:rPr lang="en-US" altLang="en-US" sz="2300" dirty="0">
                <a:solidFill>
                  <a:srgbClr val="000000"/>
                </a:solidFill>
                <a:latin typeface="Times New Roman Regular" panose="02020603050405020304" charset="0"/>
                <a:ea typeface="HP001" pitchFamily="34" charset="0"/>
                <a:cs typeface="Times New Roman Regular" panose="02020603050405020304" charset="0"/>
              </a:rPr>
              <a:t>à</a:t>
            </a:r>
            <a:r>
              <a:rPr lang="en-US" altLang="en-US" sz="2300" dirty="0">
                <a:solidFill>
                  <a:srgbClr val="000000"/>
                </a:solidFill>
                <a:latin typeface="Times New Roman Regular" panose="02020603050405020304" charset="0"/>
                <a:cs typeface="Times New Roman Regular" panose="02020603050405020304" charset="0"/>
              </a:rPr>
              <a:t>y </a:t>
            </a:r>
            <a:r>
              <a:rPr lang="vi-VN" altLang="en-US" sz="2300" dirty="0">
                <a:solidFill>
                  <a:srgbClr val="000000"/>
                </a:solidFill>
                <a:latin typeface="Times New Roman Regular" panose="02020603050405020304" charset="0"/>
                <a:cs typeface="Times New Roman Regular" panose="02020603050405020304" charset="0"/>
              </a:rPr>
              <a:t>12</a:t>
            </a:r>
            <a:r>
              <a:rPr lang="en-US" altLang="en-US" sz="2300" dirty="0">
                <a:solidFill>
                  <a:srgbClr val="000000"/>
                </a:solidFill>
                <a:latin typeface="Times New Roman Regular" panose="02020603050405020304" charset="0"/>
                <a:cs typeface="Times New Roman Regular" panose="02020603050405020304" charset="0"/>
              </a:rPr>
              <a:t> tháng </a:t>
            </a:r>
            <a:r>
              <a:rPr lang="vi-VN" altLang="en-US" sz="2300" dirty="0">
                <a:solidFill>
                  <a:srgbClr val="000000"/>
                </a:solidFill>
                <a:latin typeface="Times New Roman Regular" panose="02020603050405020304" charset="0"/>
                <a:cs typeface="Times New Roman Regular" panose="02020603050405020304" charset="0"/>
              </a:rPr>
              <a:t>10</a:t>
            </a:r>
            <a:r>
              <a:rPr lang="en-US" altLang="en-US" sz="2300" dirty="0">
                <a:solidFill>
                  <a:srgbClr val="000000"/>
                </a:solidFill>
                <a:latin typeface="Times New Roman Regular" panose="02020603050405020304" charset="0"/>
                <a:cs typeface="Times New Roman Regular" panose="02020603050405020304" charset="0"/>
              </a:rPr>
              <a:t> năm 202</a:t>
            </a:r>
            <a:r>
              <a:rPr lang="vi-VN" altLang="en-US" sz="2300" dirty="0">
                <a:solidFill>
                  <a:srgbClr val="000000"/>
                </a:solidFill>
                <a:latin typeface="Times New Roman Regular" panose="02020603050405020304" charset="0"/>
                <a:cs typeface="Times New Roman Regular" panose="02020603050405020304" charset="0"/>
              </a:rPr>
              <a:t>4</a:t>
            </a:r>
            <a:endParaRPr lang="vi-VN" altLang="en-US" sz="2300" dirty="0">
              <a:solidFill>
                <a:srgbClr val="000000"/>
              </a:solidFill>
              <a:latin typeface="Times New Roman Regular" panose="02020603050405020304" charset="0"/>
              <a:ea typeface="HP001" pitchFamily="34" charset="0"/>
              <a:cs typeface="Times New Roman Regular" panose="02020603050405020304" charset="0"/>
            </a:endParaRPr>
          </a:p>
        </p:txBody>
      </p:sp>
      <p:sp>
        <p:nvSpPr>
          <p:cNvPr id="9" name="Text Box 9"/>
          <p:cNvSpPr txBox="1"/>
          <p:nvPr/>
        </p:nvSpPr>
        <p:spPr>
          <a:xfrm>
            <a:off x="5196840" y="507365"/>
            <a:ext cx="1362075" cy="461010"/>
          </a:xfrm>
          <a:prstGeom prst="rect">
            <a:avLst/>
          </a:prstGeom>
          <a:noFill/>
          <a:ln w="9525">
            <a:noFill/>
          </a:ln>
        </p:spPr>
        <p:txBody>
          <a:bodyPr wrap="square">
            <a:noAutofit/>
          </a:bodyPr>
          <a:p>
            <a:pPr eaLnBrk="1" hangingPunct="1">
              <a:spcBef>
                <a:spcPct val="50000"/>
              </a:spcBef>
              <a:buNone/>
            </a:pPr>
            <a:r>
              <a:rPr lang="vi-VN" altLang="en-US" sz="2800" b="1" dirty="0">
                <a:solidFill>
                  <a:srgbClr val="0070C0"/>
                </a:solidFill>
                <a:latin typeface="Times New Roman Bold" panose="02020603050405020304" charset="0"/>
                <a:cs typeface="Times New Roman Bold" panose="02020603050405020304" charset="0"/>
              </a:rPr>
              <a:t>Toán</a:t>
            </a:r>
            <a:endParaRPr lang="vi-VN" altLang="en-US" sz="2800" b="1" dirty="0">
              <a:solidFill>
                <a:srgbClr val="0070C0"/>
              </a:solidFill>
              <a:latin typeface="Times New Roman Bold" panose="02020603050405020304" charset="0"/>
              <a:cs typeface="Times New Roman Bold" panose="02020603050405020304" charset="0"/>
            </a:endParaRPr>
          </a:p>
          <a:p>
            <a:pPr eaLnBrk="1" hangingPunct="1">
              <a:spcBef>
                <a:spcPct val="50000"/>
              </a:spcBef>
              <a:buNone/>
            </a:pPr>
            <a:endParaRPr lang="vi-VN" altLang="en-US" sz="2800" b="1" dirty="0">
              <a:solidFill>
                <a:srgbClr val="0070C0"/>
              </a:solidFill>
              <a:latin typeface="Times New Roman Bold" panose="02020603050405020304" charset="0"/>
              <a:cs typeface="Times New Roman Bold" panose="02020603050405020304" charset="0"/>
            </a:endParaRPr>
          </a:p>
        </p:txBody>
      </p:sp>
      <p:sp>
        <p:nvSpPr>
          <p:cNvPr id="4" name="Text Box 9"/>
          <p:cNvSpPr txBox="1"/>
          <p:nvPr/>
        </p:nvSpPr>
        <p:spPr>
          <a:xfrm>
            <a:off x="3066415" y="910590"/>
            <a:ext cx="6090285" cy="461010"/>
          </a:xfrm>
          <a:prstGeom prst="rect">
            <a:avLst/>
          </a:prstGeom>
          <a:noFill/>
          <a:ln w="9525">
            <a:noFill/>
          </a:ln>
        </p:spPr>
        <p:txBody>
          <a:bodyPr wrap="square">
            <a:noAutofit/>
          </a:bodyPr>
          <a:p>
            <a:pPr eaLnBrk="1" hangingPunct="1">
              <a:spcBef>
                <a:spcPct val="50000"/>
              </a:spcBef>
              <a:buNone/>
            </a:pPr>
            <a:r>
              <a:rPr lang="vi-VN" altLang="en-US" sz="2800" b="1" dirty="0">
                <a:solidFill>
                  <a:srgbClr val="FF0000"/>
                </a:solidFill>
                <a:latin typeface="Times New Roman Bold" panose="02020603050405020304" charset="0"/>
                <a:cs typeface="Times New Roman Bold" panose="02020603050405020304" charset="0"/>
              </a:rPr>
              <a:t>So sánh các số có nhiều chữ số (Tiết 1)</a:t>
            </a:r>
            <a:endParaRPr lang="vi-VN" altLang="en-US" sz="2800" b="1" dirty="0">
              <a:solidFill>
                <a:srgbClr val="FF0000"/>
              </a:solidFill>
              <a:latin typeface="Times New Roman Bold" panose="02020603050405020304" charset="0"/>
              <a:cs typeface="Times New Roman Bold" panose="02020603050405020304" charset="0"/>
            </a:endParaRPr>
          </a:p>
        </p:txBody>
      </p:sp>
      <p:cxnSp>
        <p:nvCxnSpPr>
          <p:cNvPr id="10" name="Straight Connector 9"/>
          <p:cNvCxnSpPr/>
          <p:nvPr/>
        </p:nvCxnSpPr>
        <p:spPr>
          <a:xfrm>
            <a:off x="4739640" y="461645"/>
            <a:ext cx="1819275" cy="0"/>
          </a:xfrm>
          <a:prstGeom prst="line">
            <a:avLst/>
          </a:prstGeom>
          <a:ln w="3175">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4" grpId="0"/>
      <p:bldP spid="4" grpId="1"/>
      <p:bldP spid="2" grpId="0"/>
      <p:bldP spid="2" grpId="1"/>
      <p:bldP spid="3" grpId="0"/>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3342</Words>
  <Application>WPS Presentation</Application>
  <PresentationFormat>Widescreen</PresentationFormat>
  <Paragraphs>292</Paragraphs>
  <Slides>24</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vt:lpstr>
      <vt:lpstr>SimSun</vt:lpstr>
      <vt:lpstr>Wingdings</vt:lpstr>
      <vt:lpstr>Times New Roman</vt:lpstr>
      <vt:lpstr>HP001 5 hàng</vt:lpstr>
      <vt:lpstr>HP001 5H</vt:lpstr>
      <vt:lpstr>Malgun Gothic</vt:lpstr>
      <vt:lpstr>Times New Roman Regular</vt:lpstr>
      <vt:lpstr>HP001</vt:lpstr>
      <vt:lpstr>Calibri</vt:lpstr>
      <vt:lpstr>Times New Roman Bold</vt:lpstr>
      <vt:lpstr>Cambria</vt:lpstr>
      <vt:lpstr>Calibri</vt:lpstr>
      <vt:lpstr>Microsoft YaHei</vt:lpstr>
      <vt:lpstr>Arial Unicode MS</vt:lpstr>
      <vt:lpstr>Calibri Light</vt:lpstr>
      <vt:lpstr>HP001 4 hang 1 ô ly</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tranngocnuong</dc:creator>
  <cp:lastModifiedBy>hi</cp:lastModifiedBy>
  <cp:revision>15</cp:revision>
  <dcterms:created xsi:type="dcterms:W3CDTF">2024-10-09T09:21:00Z</dcterms:created>
  <dcterms:modified xsi:type="dcterms:W3CDTF">2024-10-12T00:41:38Z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EE6CFA4F88CAAE5E46940467F1157709_41</vt:lpwstr>
  </property>
  <property fmtid="{D5CDD505-2E9C-101B-9397-08002B2CF9AE}" pid="3" name="KSOProductBuildVer">
    <vt:lpwstr>1033-12.2.0.18586</vt:lpwstr>
  </property>
</Properties>
</file>